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4"/>
  </p:sldMasterIdLst>
  <p:notesMasterIdLst>
    <p:notesMasterId r:id="rId40"/>
  </p:notesMasterIdLst>
  <p:handoutMasterIdLst>
    <p:handoutMasterId r:id="rId41"/>
  </p:handoutMasterIdLst>
  <p:sldIdLst>
    <p:sldId id="256" r:id="rId5"/>
    <p:sldId id="290" r:id="rId6"/>
    <p:sldId id="294" r:id="rId7"/>
    <p:sldId id="257" r:id="rId8"/>
    <p:sldId id="258" r:id="rId9"/>
    <p:sldId id="259" r:id="rId10"/>
    <p:sldId id="286" r:id="rId11"/>
    <p:sldId id="260" r:id="rId12"/>
    <p:sldId id="287" r:id="rId13"/>
    <p:sldId id="261" r:id="rId14"/>
    <p:sldId id="298" r:id="rId15"/>
    <p:sldId id="299" r:id="rId16"/>
    <p:sldId id="263" r:id="rId17"/>
    <p:sldId id="264" r:id="rId18"/>
    <p:sldId id="265" r:id="rId19"/>
    <p:sldId id="266" r:id="rId20"/>
    <p:sldId id="267" r:id="rId21"/>
    <p:sldId id="268" r:id="rId22"/>
    <p:sldId id="269" r:id="rId23"/>
    <p:sldId id="270" r:id="rId24"/>
    <p:sldId id="271" r:id="rId25"/>
    <p:sldId id="296" r:id="rId26"/>
    <p:sldId id="272" r:id="rId27"/>
    <p:sldId id="273" r:id="rId28"/>
    <p:sldId id="274" r:id="rId29"/>
    <p:sldId id="275" r:id="rId30"/>
    <p:sldId id="297" r:id="rId31"/>
    <p:sldId id="276" r:id="rId32"/>
    <p:sldId id="277" r:id="rId33"/>
    <p:sldId id="278" r:id="rId34"/>
    <p:sldId id="279" r:id="rId35"/>
    <p:sldId id="280" r:id="rId36"/>
    <p:sldId id="281" r:id="rId37"/>
    <p:sldId id="282" r:id="rId38"/>
    <p:sldId id="284" r:id="rId39"/>
  </p:sldIdLst>
  <p:sldSz cx="9144000" cy="6858000" type="letter"/>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D73"/>
    <a:srgbClr val="33CC33"/>
    <a:srgbClr val="009900"/>
    <a:srgbClr val="0000FF"/>
    <a:srgbClr val="1C3E76"/>
    <a:srgbClr val="1D4971"/>
    <a:srgbClr val="183D5E"/>
    <a:srgbClr val="163856"/>
    <a:srgbClr val="1B456B"/>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A86DA-BC2D-4642-B521-3977EFF8AF6B}" v="2" dt="2023-07-06T16:49:56.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2815" autoAdjust="0"/>
  </p:normalViewPr>
  <p:slideViewPr>
    <p:cSldViewPr snapToGrid="0">
      <p:cViewPr varScale="1">
        <p:scale>
          <a:sx n="66" d="100"/>
          <a:sy n="66" d="100"/>
        </p:scale>
        <p:origin x="1304" y="32"/>
      </p:cViewPr>
      <p:guideLst/>
    </p:cSldViewPr>
  </p:slideViewPr>
  <p:notesTextViewPr>
    <p:cViewPr>
      <p:scale>
        <a:sx n="1" d="1"/>
        <a:sy n="1" d="1"/>
      </p:scale>
      <p:origin x="0" y="0"/>
    </p:cViewPr>
  </p:notesTextViewPr>
  <p:sorterViewPr>
    <p:cViewPr>
      <p:scale>
        <a:sx n="100" d="100"/>
        <a:sy n="100" d="100"/>
      </p:scale>
      <p:origin x="0" y="-5532"/>
    </p:cViewPr>
  </p:sorterViewPr>
  <p:notesViewPr>
    <p:cSldViewPr snapToGrid="0">
      <p:cViewPr varScale="1">
        <p:scale>
          <a:sx n="83" d="100"/>
          <a:sy n="83" d="100"/>
        </p:scale>
        <p:origin x="22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971800" cy="467311"/>
          </a:xfrm>
          <a:prstGeom prst="rect">
            <a:avLst/>
          </a:prstGeom>
        </p:spPr>
        <p:txBody>
          <a:bodyPr vert="horz" lIns="94037" tIns="47019" rIns="94037" bIns="47019" rtlCol="0"/>
          <a:lstStyle>
            <a:lvl1pPr algn="l">
              <a:defRPr sz="1200"/>
            </a:lvl1pPr>
          </a:lstStyle>
          <a:p>
            <a:endParaRPr lang="en-US" dirty="0"/>
          </a:p>
        </p:txBody>
      </p:sp>
      <p:sp>
        <p:nvSpPr>
          <p:cNvPr id="3" name="Date Placeholder 2"/>
          <p:cNvSpPr>
            <a:spLocks noGrp="1"/>
          </p:cNvSpPr>
          <p:nvPr>
            <p:ph type="dt" sz="quarter" idx="1"/>
          </p:nvPr>
        </p:nvSpPr>
        <p:spPr>
          <a:xfrm>
            <a:off x="3884613" y="4"/>
            <a:ext cx="2971800" cy="467311"/>
          </a:xfrm>
          <a:prstGeom prst="rect">
            <a:avLst/>
          </a:prstGeom>
        </p:spPr>
        <p:txBody>
          <a:bodyPr vert="horz" lIns="94037" tIns="47019" rIns="94037" bIns="47019" rtlCol="0"/>
          <a:lstStyle>
            <a:lvl1pPr algn="r">
              <a:defRPr sz="1200"/>
            </a:lvl1pPr>
          </a:lstStyle>
          <a:p>
            <a:fld id="{89FB67B2-6374-45BC-9C37-E8E9C3EAE25B}" type="datetimeFigureOut">
              <a:rPr lang="en-US" smtClean="0"/>
              <a:t>7/6/2023</a:t>
            </a:fld>
            <a:endParaRPr lang="en-US" dirty="0"/>
          </a:p>
        </p:txBody>
      </p:sp>
      <p:sp>
        <p:nvSpPr>
          <p:cNvPr id="4" name="Footer Placeholder 3"/>
          <p:cNvSpPr>
            <a:spLocks noGrp="1"/>
          </p:cNvSpPr>
          <p:nvPr>
            <p:ph type="ftr" sz="quarter" idx="2"/>
          </p:nvPr>
        </p:nvSpPr>
        <p:spPr>
          <a:xfrm>
            <a:off x="0" y="8846555"/>
            <a:ext cx="2971800" cy="467310"/>
          </a:xfrm>
          <a:prstGeom prst="rect">
            <a:avLst/>
          </a:prstGeom>
        </p:spPr>
        <p:txBody>
          <a:bodyPr vert="horz" lIns="94037" tIns="47019" rIns="94037" bIns="4701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6555"/>
            <a:ext cx="2971800" cy="467310"/>
          </a:xfrm>
          <a:prstGeom prst="rect">
            <a:avLst/>
          </a:prstGeom>
        </p:spPr>
        <p:txBody>
          <a:bodyPr vert="horz" lIns="94037" tIns="47019" rIns="94037" bIns="47019" rtlCol="0" anchor="b"/>
          <a:lstStyle>
            <a:lvl1pPr algn="r">
              <a:defRPr sz="1200"/>
            </a:lvl1pPr>
          </a:lstStyle>
          <a:p>
            <a:fld id="{434CDAF5-082E-44A9-8224-EDE29F36D09E}" type="slidenum">
              <a:rPr lang="en-US" smtClean="0"/>
              <a:t>‹#›</a:t>
            </a:fld>
            <a:endParaRPr lang="en-US" dirty="0"/>
          </a:p>
        </p:txBody>
      </p:sp>
    </p:spTree>
    <p:extLst>
      <p:ext uri="{BB962C8B-B14F-4D97-AF65-F5344CB8AC3E}">
        <p14:creationId xmlns:p14="http://schemas.microsoft.com/office/powerpoint/2010/main" val="735292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971800" cy="467311"/>
          </a:xfrm>
          <a:prstGeom prst="rect">
            <a:avLst/>
          </a:prstGeom>
        </p:spPr>
        <p:txBody>
          <a:bodyPr vert="horz" lIns="94037" tIns="47019" rIns="94037" bIns="47019" rtlCol="0"/>
          <a:lstStyle>
            <a:lvl1pPr algn="l">
              <a:defRPr sz="1200"/>
            </a:lvl1pPr>
          </a:lstStyle>
          <a:p>
            <a:endParaRPr lang="en-US" dirty="0"/>
          </a:p>
        </p:txBody>
      </p:sp>
      <p:sp>
        <p:nvSpPr>
          <p:cNvPr id="3" name="Date Placeholder 2"/>
          <p:cNvSpPr>
            <a:spLocks noGrp="1"/>
          </p:cNvSpPr>
          <p:nvPr>
            <p:ph type="dt" idx="1"/>
          </p:nvPr>
        </p:nvSpPr>
        <p:spPr>
          <a:xfrm>
            <a:off x="3884613" y="4"/>
            <a:ext cx="2971800" cy="467311"/>
          </a:xfrm>
          <a:prstGeom prst="rect">
            <a:avLst/>
          </a:prstGeom>
        </p:spPr>
        <p:txBody>
          <a:bodyPr vert="horz" lIns="94037" tIns="47019" rIns="94037" bIns="47019" rtlCol="0"/>
          <a:lstStyle>
            <a:lvl1pPr algn="r">
              <a:defRPr sz="1200"/>
            </a:lvl1pPr>
          </a:lstStyle>
          <a:p>
            <a:fld id="{3D2F5D9F-A027-4390-A57F-4858F8A07B30}" type="datetimeFigureOut">
              <a:rPr lang="en-US" smtClean="0"/>
              <a:t>7/6/2023</a:t>
            </a:fld>
            <a:endParaRPr lang="en-US" dirty="0"/>
          </a:p>
        </p:txBody>
      </p:sp>
      <p:sp>
        <p:nvSpPr>
          <p:cNvPr id="4" name="Slide Image Placeholder 3"/>
          <p:cNvSpPr>
            <a:spLocks noGrp="1" noRot="1" noChangeAspect="1"/>
          </p:cNvSpPr>
          <p:nvPr>
            <p:ph type="sldImg" idx="2"/>
          </p:nvPr>
        </p:nvSpPr>
        <p:spPr>
          <a:xfrm>
            <a:off x="1333500" y="1163638"/>
            <a:ext cx="4191000" cy="3144837"/>
          </a:xfrm>
          <a:prstGeom prst="rect">
            <a:avLst/>
          </a:prstGeom>
          <a:noFill/>
          <a:ln w="12700">
            <a:solidFill>
              <a:prstClr val="black"/>
            </a:solidFill>
          </a:ln>
        </p:spPr>
        <p:txBody>
          <a:bodyPr vert="horz" lIns="94037" tIns="47019" rIns="94037" bIns="47019" rtlCol="0" anchor="ctr"/>
          <a:lstStyle/>
          <a:p>
            <a:endParaRPr lang="en-US" dirty="0"/>
          </a:p>
        </p:txBody>
      </p:sp>
      <p:sp>
        <p:nvSpPr>
          <p:cNvPr id="5" name="Notes Placeholder 4"/>
          <p:cNvSpPr>
            <a:spLocks noGrp="1"/>
          </p:cNvSpPr>
          <p:nvPr>
            <p:ph type="body" sz="quarter" idx="3"/>
          </p:nvPr>
        </p:nvSpPr>
        <p:spPr>
          <a:xfrm>
            <a:off x="685800" y="4482301"/>
            <a:ext cx="5486400" cy="3667333"/>
          </a:xfrm>
          <a:prstGeom prst="rect">
            <a:avLst/>
          </a:prstGeom>
        </p:spPr>
        <p:txBody>
          <a:bodyPr vert="horz" lIns="94037" tIns="47019" rIns="94037" bIns="470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5"/>
            <a:ext cx="2971800" cy="467310"/>
          </a:xfrm>
          <a:prstGeom prst="rect">
            <a:avLst/>
          </a:prstGeom>
        </p:spPr>
        <p:txBody>
          <a:bodyPr vert="horz" lIns="94037" tIns="47019" rIns="94037" bIns="4701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5"/>
            <a:ext cx="2971800" cy="467310"/>
          </a:xfrm>
          <a:prstGeom prst="rect">
            <a:avLst/>
          </a:prstGeom>
        </p:spPr>
        <p:txBody>
          <a:bodyPr vert="horz" lIns="94037" tIns="47019" rIns="94037" bIns="47019" rtlCol="0" anchor="b"/>
          <a:lstStyle>
            <a:lvl1pPr algn="r">
              <a:defRPr sz="1200"/>
            </a:lvl1pPr>
          </a:lstStyle>
          <a:p>
            <a:fld id="{8D62EC8E-FBA8-4731-A608-685D58498FF1}" type="slidenum">
              <a:rPr lang="en-US" smtClean="0"/>
              <a:t>‹#›</a:t>
            </a:fld>
            <a:endParaRPr lang="en-US" dirty="0"/>
          </a:p>
        </p:txBody>
      </p:sp>
    </p:spTree>
    <p:extLst>
      <p:ext uri="{BB962C8B-B14F-4D97-AF65-F5344CB8AC3E}">
        <p14:creationId xmlns:p14="http://schemas.microsoft.com/office/powerpoint/2010/main" val="392742119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Klein </a:t>
            </a:r>
          </a:p>
        </p:txBody>
      </p:sp>
    </p:spTree>
    <p:extLst>
      <p:ext uri="{BB962C8B-B14F-4D97-AF65-F5344CB8AC3E}">
        <p14:creationId xmlns:p14="http://schemas.microsoft.com/office/powerpoint/2010/main" val="38702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kern="1400" dirty="0">
                <a:solidFill>
                  <a:srgbClr val="000000"/>
                </a:solidFill>
                <a:latin typeface="Calibri"/>
                <a:ea typeface="Times New Roman" panose="02020603050405020304" pitchFamily="18" charset="0"/>
                <a:cs typeface="Calibri"/>
              </a:rPr>
              <a:t>Julie - Email will catch our attention…our teachers and staff have a 24 hour grace period to return emails, although you will find that our staff communicate almost immediately. Please feel free to contact the teacher whenever you have a question or concern.</a:t>
            </a:r>
            <a:r>
              <a:rPr lang="en-US" b="1" kern="1400" dirty="0">
                <a:solidFill>
                  <a:srgbClr val="000000"/>
                </a:solidFill>
                <a:latin typeface="Calibri"/>
                <a:ea typeface="Times New Roman" panose="02020603050405020304" pitchFamily="18" charset="0"/>
                <a:cs typeface="Calibri"/>
              </a:rPr>
              <a:t> Please know that teachers do not always check emails during the day so should you have an immediate concern, please contact the front office. </a:t>
            </a:r>
            <a:endParaRPr lang="en-US" b="1" dirty="0">
              <a:latin typeface="Calibri"/>
              <a:cs typeface="Calibri"/>
            </a:endParaRPr>
          </a:p>
        </p:txBody>
      </p:sp>
    </p:spTree>
    <p:extLst>
      <p:ext uri="{BB962C8B-B14F-4D97-AF65-F5344CB8AC3E}">
        <p14:creationId xmlns:p14="http://schemas.microsoft.com/office/powerpoint/2010/main" val="297879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 In Pre-Kindergarten we are focused on the foundational skills.  Our children will learn school rituals and routines and  how to interact effectively with their classmates. </a:t>
            </a:r>
          </a:p>
          <a:p>
            <a:r>
              <a:rPr lang="en-US" dirty="0"/>
              <a:t>The Pre K academics curriculum is Teaching strategies Gold and it includes  three unit themes – Trees, Building, and Balls.  </a:t>
            </a:r>
          </a:p>
        </p:txBody>
      </p:sp>
    </p:spTree>
    <p:extLst>
      <p:ext uri="{BB962C8B-B14F-4D97-AF65-F5344CB8AC3E}">
        <p14:creationId xmlns:p14="http://schemas.microsoft.com/office/powerpoint/2010/main" val="3673421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Kindergarten children will continue the work of PreK that focused on rituals, routines, and peer interactions and focus more intensively on academics.  </a:t>
            </a:r>
          </a:p>
          <a:p>
            <a:r>
              <a:rPr lang="en-US" dirty="0"/>
              <a:t>In Reading, Students will learn basic print concepts, and also letter names and sounds, blending consonant–vowel- consonant words, rhyming, and 50 to 60 sight words. </a:t>
            </a:r>
          </a:p>
          <a:p>
            <a:r>
              <a:rPr lang="en-US" dirty="0"/>
              <a:t>In Math, the goal is to Count to 100, Count sets up to 20, be able to "Make sets of 10 with a 10 frame, and add/subtract to 5.</a:t>
            </a:r>
          </a:p>
          <a:p>
            <a:r>
              <a:rPr lang="en-US" dirty="0"/>
              <a:t>They also have Social Studies and Science units of study</a:t>
            </a:r>
          </a:p>
          <a:p>
            <a:endParaRPr lang="en-US" dirty="0"/>
          </a:p>
        </p:txBody>
      </p:sp>
    </p:spTree>
    <p:extLst>
      <p:ext uri="{BB962C8B-B14F-4D97-AF65-F5344CB8AC3E}">
        <p14:creationId xmlns:p14="http://schemas.microsoft.com/office/powerpoint/2010/main" val="3108018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a:t>
            </a:r>
            <a:r>
              <a:rPr lang="en-US"/>
              <a:t>your child's </a:t>
            </a:r>
            <a:r>
              <a:rPr lang="en-US" dirty="0"/>
              <a:t>curriculum, you can go to the SJCSD website and search for the Year at a glance pacing guide for Kindergarten.  </a:t>
            </a:r>
          </a:p>
        </p:txBody>
      </p:sp>
    </p:spTree>
    <p:extLst>
      <p:ext uri="{BB962C8B-B14F-4D97-AF65-F5344CB8AC3E}">
        <p14:creationId xmlns:p14="http://schemas.microsoft.com/office/powerpoint/2010/main" val="3230283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 </a:t>
            </a:r>
          </a:p>
        </p:txBody>
      </p:sp>
    </p:spTree>
    <p:extLst>
      <p:ext uri="{BB962C8B-B14F-4D97-AF65-F5344CB8AC3E}">
        <p14:creationId xmlns:p14="http://schemas.microsoft.com/office/powerpoint/2010/main" val="3935018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 </a:t>
            </a:r>
          </a:p>
        </p:txBody>
      </p:sp>
    </p:spTree>
    <p:extLst>
      <p:ext uri="{BB962C8B-B14F-4D97-AF65-F5344CB8AC3E}">
        <p14:creationId xmlns:p14="http://schemas.microsoft.com/office/powerpoint/2010/main" val="64708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400" dirty="0">
                <a:solidFill>
                  <a:srgbClr val="000000"/>
                </a:solidFill>
                <a:latin typeface="Calibri" panose="020F0502020204030204" pitchFamily="34" charset="0"/>
                <a:ea typeface="Times New Roman" panose="02020603050405020304" pitchFamily="18" charset="0"/>
              </a:rPr>
              <a:t>Kevin Thank you for sharing your little ones with us.</a:t>
            </a:r>
            <a:endParaRPr lang="en-US" dirty="0"/>
          </a:p>
        </p:txBody>
      </p:sp>
    </p:spTree>
    <p:extLst>
      <p:ext uri="{BB962C8B-B14F-4D97-AF65-F5344CB8AC3E}">
        <p14:creationId xmlns:p14="http://schemas.microsoft.com/office/powerpoint/2010/main" val="772856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 </a:t>
            </a:r>
          </a:p>
        </p:txBody>
      </p:sp>
    </p:spTree>
    <p:extLst>
      <p:ext uri="{BB962C8B-B14F-4D97-AF65-F5344CB8AC3E}">
        <p14:creationId xmlns:p14="http://schemas.microsoft.com/office/powerpoint/2010/main" val="3643258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400" dirty="0">
                <a:solidFill>
                  <a:srgbClr val="000000"/>
                </a:solidFill>
                <a:latin typeface="Calibri" panose="020F0502020204030204" pitchFamily="34" charset="0"/>
                <a:cs typeface="Times New Roman" panose="02020603050405020304" pitchFamily="18" charset="0"/>
              </a:rPr>
              <a:t>Julie - Supplies – we will not have communal supplies this year.  Please make sure your students has a hard pencil box as they will use it as their “toolbox” this year.</a:t>
            </a:r>
            <a:endParaRPr lang="en-US" dirty="0"/>
          </a:p>
        </p:txBody>
      </p:sp>
    </p:spTree>
    <p:extLst>
      <p:ext uri="{BB962C8B-B14F-4D97-AF65-F5344CB8AC3E}">
        <p14:creationId xmlns:p14="http://schemas.microsoft.com/office/powerpoint/2010/main" val="3570861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Julie - We use this platform to educate and deepen the understanding of instructional practices, learning goals, and standards. In addition, we use it as a way to communicate reminders, safety tips, and frequent communication that is important to the Wards Creek community as a whole.</a:t>
            </a:r>
            <a:endParaRPr lang="en-US" sz="1600"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4060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 </a:t>
            </a:r>
          </a:p>
        </p:txBody>
      </p:sp>
    </p:spTree>
    <p:extLst>
      <p:ext uri="{BB962C8B-B14F-4D97-AF65-F5344CB8AC3E}">
        <p14:creationId xmlns:p14="http://schemas.microsoft.com/office/powerpoint/2010/main" val="2177859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Wards Creek will have two full-time nurses to care for our little Warriors this year.   They will call you if your child requires more assistance beyond a small </a:t>
            </a:r>
            <a:r>
              <a:rPr lang="en-US" kern="14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bandaid</a:t>
            </a: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ice, or a little TLC.   Please remember that if students are sent home with illness or are out sick, they must be free of all symptoms including vomiting, diarrhea and fever without the aid of medication for 24 hours before they can return to school.</a:t>
            </a:r>
          </a:p>
          <a:p>
            <a:pPr defTabSz="922904">
              <a:defRPr/>
            </a:pPr>
            <a:r>
              <a:rPr lang="en-US" sz="1600" kern="1400" dirty="0">
                <a:solidFill>
                  <a:srgbClr val="000000"/>
                </a:solidFill>
                <a:latin typeface="Calibri" panose="020F0502020204030204" pitchFamily="34" charset="0"/>
                <a:ea typeface="Times New Roman" panose="02020603050405020304" pitchFamily="18" charset="0"/>
              </a:rPr>
              <a:t>Please visit the Clinic News tab of our website for important forms and information from our Nurse. </a:t>
            </a:r>
            <a:endParaRPr lang="en-US" sz="1600"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08114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Wards Creek hosts an annual Curriculum Night early into the school year.  This is an opportunity for teachers to share important information about what your child will be learning and doing in their classroom all year.  </a:t>
            </a:r>
          </a:p>
        </p:txBody>
      </p:sp>
    </p:spTree>
    <p:extLst>
      <p:ext uri="{BB962C8B-B14F-4D97-AF65-F5344CB8AC3E}">
        <p14:creationId xmlns:p14="http://schemas.microsoft.com/office/powerpoint/2010/main" val="1483106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 </a:t>
            </a:r>
          </a:p>
        </p:txBody>
      </p:sp>
    </p:spTree>
    <p:extLst>
      <p:ext uri="{BB962C8B-B14F-4D97-AF65-F5344CB8AC3E}">
        <p14:creationId xmlns:p14="http://schemas.microsoft.com/office/powerpoint/2010/main" val="3974181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13000"/>
              </a:lnSpc>
            </a:pP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Kevin </a:t>
            </a:r>
            <a:r>
              <a:rPr lang="en-US" kern="14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PTAOwill</a:t>
            </a: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offer a variety of activities throughout the school year geared for family fun and community involvement.</a:t>
            </a:r>
            <a:endParaRPr lang="en-US" sz="1600"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algn="ctr">
              <a:lnSpc>
                <a:spcPct val="113000"/>
              </a:lnSpc>
            </a:pP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They sell grade level t-shirts the students will wear on Wednesdays as their spirit wear. </a:t>
            </a:r>
          </a:p>
          <a:p>
            <a:pPr algn="ctr">
              <a:lnSpc>
                <a:spcPct val="113000"/>
              </a:lnSpc>
            </a:pP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Provided flat panel displays and shade cover last year</a:t>
            </a:r>
          </a:p>
          <a:p>
            <a:endParaRPr lang="en-US" dirty="0"/>
          </a:p>
        </p:txBody>
      </p:sp>
    </p:spTree>
    <p:extLst>
      <p:ext uri="{BB962C8B-B14F-4D97-AF65-F5344CB8AC3E}">
        <p14:creationId xmlns:p14="http://schemas.microsoft.com/office/powerpoint/2010/main" val="3964964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Julie </a:t>
            </a:r>
          </a:p>
          <a:p>
            <a:pPr defTabSz="922904">
              <a:defRPr/>
            </a:pPr>
            <a:endPar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defTabSz="922904">
              <a:defRPr/>
            </a:pP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You and your student may even want to develop a good-bye ritual like a special handshake as you drop them off at the bus stop or a fun saying like, “See you later, alligator,” as they exit the car in parent drop off. </a:t>
            </a:r>
            <a:endParaRPr lang="en-US"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099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 </a:t>
            </a:r>
          </a:p>
        </p:txBody>
      </p:sp>
    </p:spTree>
    <p:extLst>
      <p:ext uri="{BB962C8B-B14F-4D97-AF65-F5344CB8AC3E}">
        <p14:creationId xmlns:p14="http://schemas.microsoft.com/office/powerpoint/2010/main" val="4003812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Julie </a:t>
            </a:r>
          </a:p>
          <a:p>
            <a:endPar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allows a small group of students to become familiar with the teacher and environment. Your kindergarten teacher will give you those dates in their welcome e</a:t>
            </a:r>
          </a:p>
          <a:p>
            <a:endPar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mail in August. You can request a certain day with the teacher at that point. </a:t>
            </a:r>
            <a:endParaRPr lang="en-US" dirty="0"/>
          </a:p>
        </p:txBody>
      </p:sp>
    </p:spTree>
    <p:extLst>
      <p:ext uri="{BB962C8B-B14F-4D97-AF65-F5344CB8AC3E}">
        <p14:creationId xmlns:p14="http://schemas.microsoft.com/office/powerpoint/2010/main" val="3778456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 is important that your child begin the first week of school coming and going to school the way they will throughout the year.</a:t>
            </a:r>
          </a:p>
          <a:p>
            <a:r>
              <a:rPr lang="en-US" dirty="0"/>
              <a:t>Should you need to change your child’s dismissal transportation, please email or send a written note to your child’s teacher BEFORE 8:00 AM. If there is a situation during the day and a change in normal dismissal is needed, please email BEFORE 2 PM (1 PM on Wednesdays). Include your child’s name, grade, teacher and how they need to get home. </a:t>
            </a:r>
          </a:p>
        </p:txBody>
      </p:sp>
    </p:spTree>
    <p:extLst>
      <p:ext uri="{BB962C8B-B14F-4D97-AF65-F5344CB8AC3E}">
        <p14:creationId xmlns:p14="http://schemas.microsoft.com/office/powerpoint/2010/main" val="1048703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Julie –</a:t>
            </a:r>
          </a:p>
          <a:p>
            <a:endParaRPr lang="en-US" b="1" dirty="0"/>
          </a:p>
          <a:p>
            <a:r>
              <a:rPr lang="en-US" b="1" dirty="0"/>
              <a:t>It is important that your child begin the first week of school coming and going to school the way they will throughout the year.</a:t>
            </a:r>
          </a:p>
          <a:p>
            <a:r>
              <a:rPr lang="en-US" dirty="0"/>
              <a:t>Should you need to change your child’s dismissal transportation, please email or send a written note to your child’s teacher BEFORE 8:00 AM. If there is a situation during the day and a change in normal dismissal is needed, please email BEFORE 2 PM (1 PM on Wednesdays). Include your child’s name, grade, teacher and how they need to get home. </a:t>
            </a:r>
          </a:p>
        </p:txBody>
      </p:sp>
    </p:spTree>
    <p:extLst>
      <p:ext uri="{BB962C8B-B14F-4D97-AF65-F5344CB8AC3E}">
        <p14:creationId xmlns:p14="http://schemas.microsoft.com/office/powerpoint/2010/main" val="3814947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children to learn about themselves and how they are alike and different from others.  </a:t>
            </a:r>
          </a:p>
        </p:txBody>
      </p:sp>
    </p:spTree>
    <p:extLst>
      <p:ext uri="{BB962C8B-B14F-4D97-AF65-F5344CB8AC3E}">
        <p14:creationId xmlns:p14="http://schemas.microsoft.com/office/powerpoint/2010/main" val="32561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a:t>
            </a:r>
          </a:p>
        </p:txBody>
      </p:sp>
    </p:spTree>
    <p:extLst>
      <p:ext uri="{BB962C8B-B14F-4D97-AF65-F5344CB8AC3E}">
        <p14:creationId xmlns:p14="http://schemas.microsoft.com/office/powerpoint/2010/main" val="772785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dirty="0"/>
              <a:t>Kasey </a:t>
            </a:r>
          </a:p>
          <a:p>
            <a:pPr defTabSz="922904">
              <a:defRPr/>
            </a:pPr>
            <a:endParaRPr lang="en-US" dirty="0"/>
          </a:p>
          <a:p>
            <a:pPr defTabSz="922904">
              <a:defRPr/>
            </a:pPr>
            <a:r>
              <a:rPr lang="en-US" dirty="0"/>
              <a:t>All visitors will need to be cleared through School Access. Please complete the school access form as soon as possible so that your can attend classroom events and field trips.  </a:t>
            </a:r>
          </a:p>
          <a:p>
            <a:pPr defTabSz="922904">
              <a:defRPr/>
            </a:pPr>
            <a:r>
              <a:rPr lang="en-US" dirty="0"/>
              <a:t>Please remember that you will always need your drivers </a:t>
            </a:r>
            <a:r>
              <a:rPr lang="en-US" dirty="0" err="1"/>
              <a:t>licence</a:t>
            </a:r>
            <a:r>
              <a:rPr lang="en-US" dirty="0"/>
              <a:t> to sign into school.  </a:t>
            </a:r>
          </a:p>
        </p:txBody>
      </p:sp>
    </p:spTree>
    <p:extLst>
      <p:ext uri="{BB962C8B-B14F-4D97-AF65-F5344CB8AC3E}">
        <p14:creationId xmlns:p14="http://schemas.microsoft.com/office/powerpoint/2010/main" val="195172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School Hours:</a:t>
            </a:r>
          </a:p>
          <a:p>
            <a:pPr lvl="2"/>
            <a:r>
              <a:rPr lang="en-US" dirty="0"/>
              <a:t>8:00 – 2:45 - Monday, Tuesday, Thursday, and Friday - 8:00 – 2:45</a:t>
            </a:r>
          </a:p>
          <a:p>
            <a:pPr lvl="2"/>
            <a:r>
              <a:rPr lang="en-US" dirty="0"/>
              <a:t>8:00 – 1:45 - Wednesday</a:t>
            </a:r>
          </a:p>
          <a:p>
            <a:pPr lvl="1"/>
            <a:r>
              <a:rPr lang="en-US" dirty="0"/>
              <a:t>Attendance Line(547-3720)</a:t>
            </a:r>
          </a:p>
        </p:txBody>
      </p:sp>
    </p:spTree>
    <p:extLst>
      <p:ext uri="{BB962C8B-B14F-4D97-AF65-F5344CB8AC3E}">
        <p14:creationId xmlns:p14="http://schemas.microsoft.com/office/powerpoint/2010/main" val="3402593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Please tuck some extra clothing in your child’s backpack   - including undergarments and socks to manage those occasional accidents that can occur.  </a:t>
            </a:r>
          </a:p>
        </p:txBody>
      </p:sp>
    </p:spTree>
    <p:extLst>
      <p:ext uri="{BB962C8B-B14F-4D97-AF65-F5344CB8AC3E}">
        <p14:creationId xmlns:p14="http://schemas.microsoft.com/office/powerpoint/2010/main" val="3903778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a:t>
            </a:r>
          </a:p>
        </p:txBody>
      </p:sp>
    </p:spTree>
    <p:extLst>
      <p:ext uri="{BB962C8B-B14F-4D97-AF65-F5344CB8AC3E}">
        <p14:creationId xmlns:p14="http://schemas.microsoft.com/office/powerpoint/2010/main" val="561161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endPar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defTabSz="922904">
              <a:defRPr/>
            </a:pP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Kevin </a:t>
            </a:r>
          </a:p>
          <a:p>
            <a:pPr defTabSz="922904">
              <a:defRPr/>
            </a:pPr>
            <a:r>
              <a:rPr lang="en-US"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Setting and keeping a reasonable bedtime is a wonderful gift you can give your child. It will help him or her to be alert and ready to learn each day. Don't forget a bedtime story!</a:t>
            </a:r>
            <a:endParaRPr lang="en-US"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02011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pPr lvl="1"/>
            <a:r>
              <a:rPr lang="en-US" dirty="0"/>
              <a:t>General Information: </a:t>
            </a:r>
          </a:p>
          <a:p>
            <a:pPr lvl="1"/>
            <a:r>
              <a:rPr lang="en-US" dirty="0"/>
              <a:t>School Hours:</a:t>
            </a:r>
          </a:p>
          <a:p>
            <a:pPr lvl="2"/>
            <a:r>
              <a:rPr lang="en-US" dirty="0"/>
              <a:t>8:00 – 2:45 - Monday, Tuesday, Thursday, and Friday - 8:00 – 2:45</a:t>
            </a:r>
          </a:p>
          <a:p>
            <a:pPr lvl="2"/>
            <a:r>
              <a:rPr lang="en-US" dirty="0"/>
              <a:t>8:00 – 1:45 - Wednesday</a:t>
            </a:r>
          </a:p>
          <a:p>
            <a:pPr lvl="1"/>
            <a:r>
              <a:rPr lang="en-US" dirty="0"/>
              <a:t>Attendance Line(547-3720)</a:t>
            </a:r>
          </a:p>
          <a:p>
            <a:pPr lvl="1"/>
            <a:r>
              <a:rPr lang="en-US" dirty="0"/>
              <a:t>School Visitors MUST be approved through SCHOOL ACCESS, even to eat lunch with your student</a:t>
            </a:r>
          </a:p>
          <a:p>
            <a:pPr lvl="1"/>
            <a:r>
              <a:rPr lang="en-US" dirty="0"/>
              <a:t>Extended Day</a:t>
            </a:r>
          </a:p>
          <a:p>
            <a:pPr lvl="1"/>
            <a:r>
              <a:rPr lang="en-US" dirty="0"/>
              <a:t>PTO</a:t>
            </a:r>
          </a:p>
          <a:p>
            <a:pPr lvl="1"/>
            <a:endParaRPr lang="en-US" dirty="0"/>
          </a:p>
          <a:p>
            <a:endParaRPr lang="en-US" dirty="0"/>
          </a:p>
        </p:txBody>
      </p:sp>
    </p:spTree>
    <p:extLst>
      <p:ext uri="{BB962C8B-B14F-4D97-AF65-F5344CB8AC3E}">
        <p14:creationId xmlns:p14="http://schemas.microsoft.com/office/powerpoint/2010/main" val="131846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Klein </a:t>
            </a:r>
          </a:p>
        </p:txBody>
      </p:sp>
    </p:spTree>
    <p:extLst>
      <p:ext uri="{BB962C8B-B14F-4D97-AF65-F5344CB8AC3E}">
        <p14:creationId xmlns:p14="http://schemas.microsoft.com/office/powerpoint/2010/main" val="39875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400" dirty="0">
                <a:solidFill>
                  <a:srgbClr val="000000"/>
                </a:solidFill>
                <a:latin typeface="Calibri" panose="020F0502020204030204" pitchFamily="34" charset="0"/>
                <a:cs typeface="Times New Roman" panose="02020603050405020304" pitchFamily="18" charset="0"/>
              </a:rPr>
              <a:t>Klein </a:t>
            </a:r>
            <a:endParaRPr lang="en-US" dirty="0"/>
          </a:p>
        </p:txBody>
      </p:sp>
    </p:spTree>
    <p:extLst>
      <p:ext uri="{BB962C8B-B14F-4D97-AF65-F5344CB8AC3E}">
        <p14:creationId xmlns:p14="http://schemas.microsoft.com/office/powerpoint/2010/main" val="4136539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Klein </a:t>
            </a:r>
          </a:p>
        </p:txBody>
      </p:sp>
    </p:spTree>
    <p:extLst>
      <p:ext uri="{BB962C8B-B14F-4D97-AF65-F5344CB8AC3E}">
        <p14:creationId xmlns:p14="http://schemas.microsoft.com/office/powerpoint/2010/main" val="3251550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Klein </a:t>
            </a:r>
          </a:p>
        </p:txBody>
      </p:sp>
    </p:spTree>
    <p:extLst>
      <p:ext uri="{BB962C8B-B14F-4D97-AF65-F5344CB8AC3E}">
        <p14:creationId xmlns:p14="http://schemas.microsoft.com/office/powerpoint/2010/main" val="284164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400" dirty="0">
                <a:solidFill>
                  <a:srgbClr val="000000"/>
                </a:solidFill>
                <a:latin typeface="Calibri"/>
                <a:ea typeface="Times New Roman" panose="02020603050405020304" pitchFamily="18" charset="0"/>
                <a:cs typeface="Calibri"/>
              </a:rPr>
              <a:t>Julie - Send a note in to your child’s teacher that you will be checking him/her out early .We will not call for students to leave class until you arrive in the office. You must present your photo ID to check out a student.  We make sure that we serve our families with love and support, however, we are unable to assist our families if they come later that 2:00 or 1:00(Wednesday).  Dismissal gets extremely busy for us and we would never want to jeopardize the safety of any of our students.  Thank you for understanding...  </a:t>
            </a:r>
            <a:endParaRPr lang="en-US" dirty="0"/>
          </a:p>
        </p:txBody>
      </p:sp>
    </p:spTree>
    <p:extLst>
      <p:ext uri="{BB962C8B-B14F-4D97-AF65-F5344CB8AC3E}">
        <p14:creationId xmlns:p14="http://schemas.microsoft.com/office/powerpoint/2010/main" val="2241977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400" dirty="0">
                <a:solidFill>
                  <a:srgbClr val="000000"/>
                </a:solidFill>
                <a:latin typeface="Calibri"/>
                <a:ea typeface="Times New Roman" panose="02020603050405020304" pitchFamily="18" charset="0"/>
                <a:cs typeface="Calibri"/>
              </a:rPr>
              <a:t>Julie -</a:t>
            </a:r>
            <a:endParaRPr lang="en-US" dirty="0"/>
          </a:p>
        </p:txBody>
      </p:sp>
    </p:spTree>
    <p:extLst>
      <p:ext uri="{BB962C8B-B14F-4D97-AF65-F5344CB8AC3E}">
        <p14:creationId xmlns:p14="http://schemas.microsoft.com/office/powerpoint/2010/main" val="74526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4530"/>
            <a:ext cx="7772400" cy="2387600"/>
          </a:xfrm>
        </p:spPr>
        <p:txBody>
          <a:bodyPr anchor="b">
            <a:norm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B95727-BEE3-4212-9A40-D34CD273CBF6}" type="slidenum">
              <a:rPr lang="en-US" smtClean="0"/>
              <a:t>‹#›</a:t>
            </a:fld>
            <a:endParaRPr lang="en-US" dirty="0"/>
          </a:p>
        </p:txBody>
      </p:sp>
    </p:spTree>
    <p:extLst>
      <p:ext uri="{BB962C8B-B14F-4D97-AF65-F5344CB8AC3E}">
        <p14:creationId xmlns:p14="http://schemas.microsoft.com/office/powerpoint/2010/main" val="2634350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799" y="1828802"/>
            <a:ext cx="7772401" cy="435133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B95727-BEE3-4212-9A40-D34CD273CBF6}" type="slidenum">
              <a:rPr lang="en-US" smtClean="0"/>
              <a:t>‹#›</a:t>
            </a:fld>
            <a:endParaRPr lang="en-US" dirty="0"/>
          </a:p>
        </p:txBody>
      </p:sp>
    </p:spTree>
    <p:extLst>
      <p:ext uri="{BB962C8B-B14F-4D97-AF65-F5344CB8AC3E}">
        <p14:creationId xmlns:p14="http://schemas.microsoft.com/office/powerpoint/2010/main" val="212951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1452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799" y="360364"/>
            <a:ext cx="5743576" cy="581183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B95727-BEE3-4212-9A40-D34CD273CBF6}" type="slidenum">
              <a:rPr lang="en-US" smtClean="0"/>
              <a:t>‹#›</a:t>
            </a:fld>
            <a:endParaRPr lang="en-US" dirty="0"/>
          </a:p>
        </p:txBody>
      </p:sp>
    </p:spTree>
    <p:extLst>
      <p:ext uri="{BB962C8B-B14F-4D97-AF65-F5344CB8AC3E}">
        <p14:creationId xmlns:p14="http://schemas.microsoft.com/office/powerpoint/2010/main" val="204926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B95727-BEE3-4212-9A40-D34CD273CBF6}" type="slidenum">
              <a:rPr lang="en-US" smtClean="0"/>
              <a:t>‹#›</a:t>
            </a:fld>
            <a:endParaRPr lang="en-US" dirty="0"/>
          </a:p>
        </p:txBody>
      </p:sp>
    </p:spTree>
    <p:extLst>
      <p:ext uri="{BB962C8B-B14F-4D97-AF65-F5344CB8AC3E}">
        <p14:creationId xmlns:p14="http://schemas.microsoft.com/office/powerpoint/2010/main" val="142449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712423"/>
            <a:ext cx="7772400" cy="2851208"/>
          </a:xfrm>
        </p:spPr>
        <p:txBody>
          <a:bodyPr anchor="b">
            <a:normAutofit/>
          </a:bodyPr>
          <a:lstStyle>
            <a:lvl1pPr>
              <a:defRPr sz="6000" b="0"/>
            </a:lvl1pPr>
          </a:lstStyle>
          <a:p>
            <a:r>
              <a:rPr lang="en-US"/>
              <a:t>Click to edit Master title style</a:t>
            </a:r>
            <a:endParaRPr lang="en-US" dirty="0"/>
          </a:p>
        </p:txBody>
      </p:sp>
      <p:sp>
        <p:nvSpPr>
          <p:cNvPr id="3" name="Text Placeholder 2"/>
          <p:cNvSpPr>
            <a:spLocks noGrp="1"/>
          </p:cNvSpPr>
          <p:nvPr>
            <p:ph type="body" idx="1"/>
          </p:nvPr>
        </p:nvSpPr>
        <p:spPr>
          <a:xfrm>
            <a:off x="685800" y="4552634"/>
            <a:ext cx="77724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B95727-BEE3-4212-9A40-D34CD273CBF6}" type="slidenum">
              <a:rPr lang="en-US" smtClean="0"/>
              <a:t>‹#›</a:t>
            </a:fld>
            <a:endParaRPr lang="en-US" dirty="0"/>
          </a:p>
        </p:txBody>
      </p:sp>
    </p:spTree>
    <p:extLst>
      <p:ext uri="{BB962C8B-B14F-4D97-AF65-F5344CB8AC3E}">
        <p14:creationId xmlns:p14="http://schemas.microsoft.com/office/powerpoint/2010/main" val="1921573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9" y="1828801"/>
            <a:ext cx="3834246"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29050"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B95727-BEE3-4212-9A40-D34CD273CBF6}" type="slidenum">
              <a:rPr lang="en-US" smtClean="0"/>
              <a:t>‹#›</a:t>
            </a:fld>
            <a:endParaRPr lang="en-US" dirty="0"/>
          </a:p>
        </p:txBody>
      </p:sp>
    </p:spTree>
    <p:extLst>
      <p:ext uri="{BB962C8B-B14F-4D97-AF65-F5344CB8AC3E}">
        <p14:creationId xmlns:p14="http://schemas.microsoft.com/office/powerpoint/2010/main" val="1194997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799" y="1681851"/>
            <a:ext cx="3815196"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799" y="2507551"/>
            <a:ext cx="3815196" cy="3680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851"/>
            <a:ext cx="3829050"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7551"/>
            <a:ext cx="3829050" cy="3680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6B95727-BEE3-4212-9A40-D34CD273CBF6}"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4041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6B95727-BEE3-4212-9A40-D34CD273CBF6}"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222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4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B95727-BEE3-4212-9A40-D34CD273CBF6}" type="slidenum">
              <a:rPr lang="en-US" smtClean="0"/>
              <a:t>‹#›</a:t>
            </a:fld>
            <a:endParaRPr lang="en-US" dirty="0"/>
          </a:p>
        </p:txBody>
      </p:sp>
    </p:spTree>
    <p:extLst>
      <p:ext uri="{BB962C8B-B14F-4D97-AF65-F5344CB8AC3E}">
        <p14:creationId xmlns:p14="http://schemas.microsoft.com/office/powerpoint/2010/main" val="2037810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B7DB61-8EA6-4D1A-8E86-07EFDD900897}" type="datetimeFigureOut">
              <a:rPr lang="en-US" smtClean="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B95727-BEE3-4212-9A40-D34CD273CBF6}" type="slidenum">
              <a:rPr lang="en-US" smtClean="0"/>
              <a:t>‹#›</a:t>
            </a:fld>
            <a:endParaRPr lang="en-US" dirty="0"/>
          </a:p>
        </p:txBody>
      </p:sp>
    </p:spTree>
    <p:extLst>
      <p:ext uri="{BB962C8B-B14F-4D97-AF65-F5344CB8AC3E}">
        <p14:creationId xmlns:p14="http://schemas.microsoft.com/office/powerpoint/2010/main" val="178283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799" y="365760"/>
            <a:ext cx="7772401"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799" y="1828801"/>
            <a:ext cx="7772401"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799" y="6356351"/>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1B7DB61-8EA6-4D1A-8E86-07EFDD900897}" type="datetimeFigureOut">
              <a:rPr lang="en-US" smtClean="0"/>
              <a:t>7/6/2023</a:t>
            </a:fld>
            <a:endParaRPr lang="en-US" dirty="0"/>
          </a:p>
        </p:txBody>
      </p:sp>
      <p:sp>
        <p:nvSpPr>
          <p:cNvPr id="5" name="Footer Placeholder 4"/>
          <p:cNvSpPr>
            <a:spLocks noGrp="1"/>
          </p:cNvSpPr>
          <p:nvPr>
            <p:ph type="ftr" sz="quarter" idx="3"/>
          </p:nvPr>
        </p:nvSpPr>
        <p:spPr>
          <a:xfrm>
            <a:off x="3031547" y="6356351"/>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00800" y="6356351"/>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6B95727-BEE3-4212-9A40-D34CD273CBF6}" type="slidenum">
              <a:rPr lang="en-US" smtClean="0"/>
              <a:t>‹#›</a:t>
            </a:fld>
            <a:endParaRPr lang="en-US" dirty="0"/>
          </a:p>
        </p:txBody>
      </p:sp>
    </p:spTree>
    <p:extLst>
      <p:ext uri="{BB962C8B-B14F-4D97-AF65-F5344CB8AC3E}">
        <p14:creationId xmlns:p14="http://schemas.microsoft.com/office/powerpoint/2010/main" val="13776980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pixabay.com/en/blocks-wooden-toy-alphabet-letters-25800/" TargetMode="External"/><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www.publicdomainpictures.net/view-image.php?image=207523&amp;picture=abc-kids" TargetMode="External"/><Relationship Id="rId3" Type="http://schemas.openxmlformats.org/officeDocument/2006/relationships/slideLayout" Target="../slideLayouts/slideLayout4.xml"/><Relationship Id="rId7" Type="http://schemas.openxmlformats.org/officeDocument/2006/relationships/image" Target="../media/image14.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mathmindsblog.wordpress.com/2015/09/13/1st-grade-ten-frame-number-talk/" TargetMode="External"/><Relationship Id="rId5" Type="http://schemas.openxmlformats.org/officeDocument/2006/relationships/image" Target="../media/image13.jpe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11" Type="http://schemas.openxmlformats.org/officeDocument/2006/relationships/image" Target="../media/image3.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notesSlide" Target="../notesSlides/notesSlide18.xml"/><Relationship Id="rId9"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9.png"/><Relationship Id="rId5" Type="http://schemas.openxmlformats.org/officeDocument/2006/relationships/hyperlink" Target="http://www.wardscreekpto.com/"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30.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3.png"/><Relationship Id="rId4" Type="http://schemas.openxmlformats.org/officeDocument/2006/relationships/notesSlide" Target="../notesSlides/notesSlide26.xml"/><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nam12.safelinks.protection.outlook.com/?url=https%3A%2F%2Fsurveys.stjohns.k12.fl.us%2FTakeSurvey.aspx%3FSurveyID%3Dwce-transportation&amp;data=02%7C01%7CBethany.Nelson-Mitidieri%40stjohns.k12.fl.us%7Ce34ecb00158e429ed8cb08d833e70d07%7Cb3b3d057fc124f3f92f472be6e844351%7C0%7C0%7C637316414746164089&amp;sdata=%2FicumRpainhLh4%2BcxNmJAVYJX8XM%2B7NenfIauc7m0oc%3D&amp;reserved=0" TargetMode="External"/><Relationship Id="rId5" Type="http://schemas.openxmlformats.org/officeDocument/2006/relationships/image" Target="../media/image40.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3.jpeg"/><Relationship Id="rId12" Type="http://schemas.microsoft.com/office/2007/relationships/hdphoto" Target="../media/hdphoto1.wdp"/><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hyperlink" Target="http://www.stjohns.k12.fl.us/volunteer/" TargetMode="External"/><Relationship Id="rId10" Type="http://schemas.openxmlformats.org/officeDocument/2006/relationships/image" Target="../media/image46.png"/><Relationship Id="rId4" Type="http://schemas.openxmlformats.org/officeDocument/2006/relationships/notesSlide" Target="../notesSlides/notesSlide30.xml"/><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48.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49.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jfi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6138" y="3056184"/>
            <a:ext cx="8629762" cy="1677861"/>
            <a:chOff x="428514" y="2408071"/>
            <a:chExt cx="8629762" cy="1472466"/>
          </a:xfrm>
        </p:grpSpPr>
        <p:sp>
          <p:nvSpPr>
            <p:cNvPr id="4" name="Text Box 6"/>
            <p:cNvSpPr txBox="1">
              <a:spLocks noChangeArrowheads="1"/>
            </p:cNvSpPr>
            <p:nvPr/>
          </p:nvSpPr>
          <p:spPr bwMode="auto">
            <a:xfrm>
              <a:off x="428514" y="3476838"/>
              <a:ext cx="8467725" cy="2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en-US" sz="1400" dirty="0">
                <a:solidFill>
                  <a:schemeClr val="accent2"/>
                </a:solidFill>
              </a:endParaRPr>
            </a:p>
          </p:txBody>
        </p:sp>
        <p:sp>
          <p:nvSpPr>
            <p:cNvPr id="6" name="Rectangle 10" title="Kindergarten diploma text"/>
            <p:cNvSpPr txBox="1">
              <a:spLocks noChangeArrowheads="1"/>
            </p:cNvSpPr>
            <p:nvPr/>
          </p:nvSpPr>
          <p:spPr>
            <a:xfrm>
              <a:off x="590552" y="2408071"/>
              <a:ext cx="8467724" cy="1472466"/>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b="1" dirty="0">
                  <a:solidFill>
                    <a:schemeClr val="accent4"/>
                  </a:solidFill>
                </a:rPr>
                <a:t>Welcome to Wards Creek </a:t>
              </a:r>
              <a:endParaRPr lang="en-US" sz="1800" b="1" dirty="0">
                <a:solidFill>
                  <a:schemeClr val="accent4"/>
                </a:solidFill>
              </a:endParaRPr>
            </a:p>
            <a:p>
              <a:pPr algn="ctr"/>
              <a:r>
                <a:rPr lang="en-US" sz="3600" b="1" dirty="0">
                  <a:solidFill>
                    <a:srgbClr val="990033"/>
                  </a:solidFill>
                </a:rPr>
                <a:t> 2023-2024 School Year</a:t>
              </a:r>
            </a:p>
          </p:txBody>
        </p:sp>
      </p:grpSp>
      <p:grpSp>
        <p:nvGrpSpPr>
          <p:cNvPr id="9" name="Group 8">
            <a:extLst>
              <a:ext uri="{FF2B5EF4-FFF2-40B4-BE49-F238E27FC236}">
                <a16:creationId xmlns:a16="http://schemas.microsoft.com/office/drawing/2014/main" id="{7262243E-0883-4DCA-9241-96B2697588E1}"/>
              </a:ext>
            </a:extLst>
          </p:cNvPr>
          <p:cNvGrpSpPr/>
          <p:nvPr/>
        </p:nvGrpSpPr>
        <p:grpSpPr>
          <a:xfrm>
            <a:off x="0" y="4652153"/>
            <a:ext cx="9143999" cy="2219325"/>
            <a:chOff x="0" y="4652153"/>
            <a:chExt cx="9143999" cy="2219325"/>
          </a:xfrm>
        </p:grpSpPr>
        <p:pic>
          <p:nvPicPr>
            <p:cNvPr id="10" name="Picture 2" descr="Image result for crayon photo">
              <a:extLst>
                <a:ext uri="{FF2B5EF4-FFF2-40B4-BE49-F238E27FC236}">
                  <a16:creationId xmlns:a16="http://schemas.microsoft.com/office/drawing/2014/main" id="{123B7F59-5720-4DD3-85EC-8C597F5114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1" r="3186"/>
            <a:stretch/>
          </p:blipFill>
          <p:spPr bwMode="auto">
            <a:xfrm>
              <a:off x="0" y="4652153"/>
              <a:ext cx="4886325"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crayon photo">
              <a:extLst>
                <a:ext uri="{FF2B5EF4-FFF2-40B4-BE49-F238E27FC236}">
                  <a16:creationId xmlns:a16="http://schemas.microsoft.com/office/drawing/2014/main" id="{8CB3B493-AE9B-4129-9C1B-C8F078FB92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98" r="4661"/>
            <a:stretch/>
          </p:blipFill>
          <p:spPr bwMode="auto">
            <a:xfrm>
              <a:off x="4872038" y="4652153"/>
              <a:ext cx="4271961" cy="22193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59C392FD-A4EA-4AB3-B348-F6A43D909E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251003" y="243056"/>
            <a:ext cx="2917994" cy="3009900"/>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1188F2A3-57EE-C990-10CC-253AF943E1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80106307"/>
      </p:ext>
    </p:extLst>
  </p:cSld>
  <p:clrMapOvr>
    <a:masterClrMapping/>
  </p:clrMapOvr>
  <mc:AlternateContent xmlns:mc="http://schemas.openxmlformats.org/markup-compatibility/2006" xmlns:p14="http://schemas.microsoft.com/office/powerpoint/2010/main">
    <mc:Choice Requires="p14">
      <p:transition spd="slow" p14:dur="2000" advTm="27154"/>
    </mc:Choice>
    <mc:Fallback xmlns="">
      <p:transition spd="slow" advTm="2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0" y="0"/>
            <a:ext cx="9051403" cy="5532699"/>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accent1"/>
                </a:solidFill>
              </a:rPr>
              <a:t>E is for…Email &amp; </a:t>
            </a:r>
          </a:p>
          <a:p>
            <a:pPr algn="ctr"/>
            <a:r>
              <a:rPr lang="en-US" sz="3800" b="1" dirty="0">
                <a:solidFill>
                  <a:schemeClr val="accent1"/>
                </a:solidFill>
              </a:rPr>
              <a:t>Communication</a:t>
            </a:r>
          </a:p>
          <a:p>
            <a:pPr marL="342900" indent="-342900" fontAlgn="base">
              <a:buFont typeface="Arial" panose="020B0604020202020204" pitchFamily="34" charset="0"/>
              <a:buChar char="•"/>
            </a:pPr>
            <a:r>
              <a:rPr lang="en-US" sz="2800" dirty="0"/>
              <a:t>Teacher Emails​</a:t>
            </a:r>
          </a:p>
          <a:p>
            <a:pPr marL="342900" indent="-342900" fontAlgn="base">
              <a:buFont typeface="Arial" panose="020B0604020202020204" pitchFamily="34" charset="0"/>
              <a:buChar char="•"/>
            </a:pPr>
            <a:r>
              <a:rPr lang="en-US" sz="2800" dirty="0"/>
              <a:t>WCES Webpage​</a:t>
            </a:r>
          </a:p>
          <a:p>
            <a:pPr marL="342900" indent="-342900" fontAlgn="base">
              <a:buFont typeface="Arial" panose="020B0604020202020204" pitchFamily="34" charset="0"/>
              <a:buChar char="•"/>
            </a:pPr>
            <a:r>
              <a:rPr lang="en-US" sz="2800" dirty="0"/>
              <a:t>Parent Handbook – WCES webpage- Important Documents ​​</a:t>
            </a:r>
          </a:p>
          <a:p>
            <a:pPr marL="342900" indent="-342900" fontAlgn="base">
              <a:buFont typeface="Arial" panose="020B0604020202020204" pitchFamily="34" charset="0"/>
              <a:buChar char="•"/>
            </a:pPr>
            <a:r>
              <a:rPr lang="en-US" sz="2800" dirty="0"/>
              <a:t>Monthly Newsletter – The Torch</a:t>
            </a:r>
          </a:p>
          <a:p>
            <a:pPr marL="342900" indent="-342900" fontAlgn="base">
              <a:buFont typeface="Arial" panose="020B0604020202020204" pitchFamily="34" charset="0"/>
              <a:buChar char="•"/>
            </a:pPr>
            <a:r>
              <a:rPr lang="en-US" sz="2800" dirty="0"/>
              <a:t>Peachjar  - WCES webpage (bottom right) communication of community activities​</a:t>
            </a:r>
          </a:p>
          <a:p>
            <a:pPr marL="342900" indent="-342900" fontAlgn="base">
              <a:buFont typeface="Arial" panose="020B0604020202020204" pitchFamily="34" charset="0"/>
              <a:buChar char="•"/>
            </a:pPr>
            <a:r>
              <a:rPr lang="en-US" sz="2800" dirty="0"/>
              <a:t>School Messenger – school-wide email, phone, text messaging system  ​</a:t>
            </a:r>
          </a:p>
          <a:p>
            <a:pPr marL="342900" indent="-342900" fontAlgn="base">
              <a:buFont typeface="Arial" panose="020B0604020202020204" pitchFamily="34" charset="0"/>
              <a:buChar char="•"/>
            </a:pPr>
            <a:r>
              <a:rPr lang="en-US" sz="2800" b="1" i="1" dirty="0"/>
              <a:t>Please keep your contact information current </a:t>
            </a:r>
          </a:p>
        </p:txBody>
      </p:sp>
      <p:pic>
        <p:nvPicPr>
          <p:cNvPr id="4098" name="Picture 2" descr="Image result for computer border">
            <a:extLst>
              <a:ext uri="{FF2B5EF4-FFF2-40B4-BE49-F238E27FC236}">
                <a16:creationId xmlns:a16="http://schemas.microsoft.com/office/drawing/2014/main" id="{A0E5DFBB-F620-49D5-8BA3-D79638BF9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9307"/>
          <a:stretch/>
        </p:blipFill>
        <p:spPr bwMode="auto">
          <a:xfrm rot="16200000">
            <a:off x="4218356" y="1914033"/>
            <a:ext cx="754914" cy="9133020"/>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66143272-E566-E5F0-0F73-109D296055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77737627"/>
      </p:ext>
    </p:extLst>
  </p:cSld>
  <p:clrMapOvr>
    <a:masterClrMapping/>
  </p:clrMapOvr>
  <mc:AlternateContent xmlns:mc="http://schemas.openxmlformats.org/markup-compatibility/2006" xmlns:p14="http://schemas.microsoft.com/office/powerpoint/2010/main">
    <mc:Choice Requires="p14">
      <p:transition spd="slow" p14:dur="2000" advTm="50982"/>
    </mc:Choice>
    <mc:Fallback xmlns="">
      <p:transition spd="slow" advTm="5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0124C4-0725-4E5C-B8D9-118C85A84E03}"/>
              </a:ext>
            </a:extLst>
          </p:cNvPr>
          <p:cNvSpPr/>
          <p:nvPr/>
        </p:nvSpPr>
        <p:spPr>
          <a:xfrm>
            <a:off x="685799" y="365760"/>
            <a:ext cx="7772401" cy="1325562"/>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4400" b="1" kern="1200" dirty="0">
                <a:effectLst>
                  <a:outerShdw blurRad="50800" dist="38100" algn="l" rotWithShape="0">
                    <a:prstClr val="black">
                      <a:alpha val="40000"/>
                    </a:prstClr>
                  </a:outerShdw>
                </a:effectLst>
                <a:latin typeface="+mj-lt"/>
                <a:ea typeface="+mj-ea"/>
                <a:cs typeface="+mj-cs"/>
              </a:rPr>
              <a:t>F is for…Foundational Skills</a:t>
            </a:r>
          </a:p>
        </p:txBody>
      </p:sp>
      <p:sp>
        <p:nvSpPr>
          <p:cNvPr id="3" name="TextBox 2">
            <a:extLst>
              <a:ext uri="{FF2B5EF4-FFF2-40B4-BE49-F238E27FC236}">
                <a16:creationId xmlns:a16="http://schemas.microsoft.com/office/drawing/2014/main" id="{EBFD9B0A-F7AF-4523-AD91-26BEAE7A57A6}"/>
              </a:ext>
            </a:extLst>
          </p:cNvPr>
          <p:cNvSpPr txBox="1"/>
          <p:nvPr/>
        </p:nvSpPr>
        <p:spPr>
          <a:xfrm>
            <a:off x="685798" y="1828801"/>
            <a:ext cx="5541381" cy="4351337"/>
          </a:xfrm>
          <a:prstGeom prst="rect">
            <a:avLst/>
          </a:prstGeom>
        </p:spPr>
        <p:txBody>
          <a:bodyPr vert="horz" lIns="91440" tIns="45720" rIns="91440" bIns="45720" rtlCol="0">
            <a:normAutofit/>
          </a:bodyPr>
          <a:lstStyle/>
          <a:p>
            <a:pPr marL="285750" indent="-228600">
              <a:lnSpc>
                <a:spcPct val="90000"/>
              </a:lnSpc>
              <a:spcAft>
                <a:spcPts val="600"/>
              </a:spcAft>
              <a:buFont typeface="Wingdings 2" pitchFamily="18" charset="2"/>
              <a:buChar char=""/>
            </a:pPr>
            <a:r>
              <a:rPr lang="en-US" sz="2400" dirty="0"/>
              <a:t>This year your child will learn foundational skills</a:t>
            </a:r>
          </a:p>
          <a:p>
            <a:pPr marL="285750" indent="-228600">
              <a:lnSpc>
                <a:spcPct val="90000"/>
              </a:lnSpc>
              <a:spcAft>
                <a:spcPts val="600"/>
              </a:spcAft>
              <a:buFont typeface="Wingdings 2" pitchFamily="18" charset="2"/>
              <a:buChar char=""/>
            </a:pPr>
            <a:r>
              <a:rPr lang="en-US" sz="2400" dirty="0"/>
              <a:t>PK- children learn how to follow routines, interact with peers, be in a school environment </a:t>
            </a:r>
          </a:p>
          <a:p>
            <a:pPr marL="285750" indent="-228600">
              <a:lnSpc>
                <a:spcPct val="90000"/>
              </a:lnSpc>
              <a:spcAft>
                <a:spcPts val="600"/>
              </a:spcAft>
              <a:buFont typeface="Wingdings 2" pitchFamily="18" charset="2"/>
              <a:buChar char=""/>
            </a:pPr>
            <a:r>
              <a:rPr lang="en-US" sz="2400" dirty="0"/>
              <a:t>The PK curriculum is called Teaching Strategies Gold </a:t>
            </a:r>
          </a:p>
          <a:p>
            <a:pPr marL="285750" indent="-228600">
              <a:lnSpc>
                <a:spcPct val="90000"/>
              </a:lnSpc>
              <a:spcAft>
                <a:spcPts val="600"/>
              </a:spcAft>
              <a:buFont typeface="Wingdings 2" pitchFamily="18" charset="2"/>
              <a:buChar char=""/>
            </a:pPr>
            <a:r>
              <a:rPr lang="en-US" sz="2400" dirty="0"/>
              <a:t>Units are organized into themes </a:t>
            </a:r>
          </a:p>
          <a:p>
            <a:pPr marL="742950" lvl="1" indent="-228600">
              <a:lnSpc>
                <a:spcPct val="90000"/>
              </a:lnSpc>
              <a:spcAft>
                <a:spcPts val="600"/>
              </a:spcAft>
              <a:buFont typeface="Wingdings 2" pitchFamily="18" charset="2"/>
              <a:buChar char=""/>
            </a:pPr>
            <a:r>
              <a:rPr lang="en-US" sz="2400" dirty="0"/>
              <a:t>Trees</a:t>
            </a:r>
          </a:p>
          <a:p>
            <a:pPr marL="742950" lvl="1" indent="-228600">
              <a:lnSpc>
                <a:spcPct val="90000"/>
              </a:lnSpc>
              <a:spcAft>
                <a:spcPts val="600"/>
              </a:spcAft>
              <a:buFont typeface="Wingdings 2" pitchFamily="18" charset="2"/>
              <a:buChar char=""/>
            </a:pPr>
            <a:r>
              <a:rPr lang="en-US" sz="2400" dirty="0"/>
              <a:t>Building</a:t>
            </a:r>
          </a:p>
          <a:p>
            <a:pPr marL="742950" lvl="1" indent="-228600">
              <a:lnSpc>
                <a:spcPct val="90000"/>
              </a:lnSpc>
              <a:spcAft>
                <a:spcPts val="600"/>
              </a:spcAft>
              <a:buFont typeface="Wingdings 2" pitchFamily="18" charset="2"/>
              <a:buChar char=""/>
            </a:pPr>
            <a:r>
              <a:rPr lang="en-US" sz="2400" dirty="0"/>
              <a:t>Balls</a:t>
            </a:r>
          </a:p>
          <a:p>
            <a:pPr indent="-228600">
              <a:lnSpc>
                <a:spcPct val="90000"/>
              </a:lnSpc>
              <a:spcAft>
                <a:spcPts val="600"/>
              </a:spcAft>
              <a:buFont typeface="Wingdings 2" pitchFamily="18" charset="2"/>
              <a:buChar char=""/>
            </a:pPr>
            <a:endParaRPr lang="en-US" sz="2000" dirty="0"/>
          </a:p>
        </p:txBody>
      </p:sp>
      <p:pic>
        <p:nvPicPr>
          <p:cNvPr id="5" name="Picture 4" descr="A sign on a pole&#10;&#10;Description automatically generated">
            <a:extLst>
              <a:ext uri="{FF2B5EF4-FFF2-40B4-BE49-F238E27FC236}">
                <a16:creationId xmlns:a16="http://schemas.microsoft.com/office/drawing/2014/main" id="{689DEBF8-2306-4FA8-9B5A-905E5B873863}"/>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4610" r="11793" b="1"/>
          <a:stretch/>
        </p:blipFill>
        <p:spPr>
          <a:xfrm>
            <a:off x="6111433" y="3865202"/>
            <a:ext cx="2534856" cy="2314936"/>
          </a:xfrm>
          <a:prstGeom prst="rect">
            <a:avLst/>
          </a:prstGeom>
          <a:noFill/>
        </p:spPr>
      </p:pic>
      <p:pic>
        <p:nvPicPr>
          <p:cNvPr id="14" name="Audio 13">
            <a:hlinkClick r:id="" action="ppaction://media"/>
            <a:extLst>
              <a:ext uri="{FF2B5EF4-FFF2-40B4-BE49-F238E27FC236}">
                <a16:creationId xmlns:a16="http://schemas.microsoft.com/office/drawing/2014/main" id="{81A216D1-BFB1-A8F7-F9F6-ED1763E48F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60616321"/>
      </p:ext>
    </p:extLst>
  </p:cSld>
  <p:clrMapOvr>
    <a:masterClrMapping/>
  </p:clrMapOvr>
  <mc:AlternateContent xmlns:mc="http://schemas.openxmlformats.org/markup-compatibility/2006" xmlns:p14="http://schemas.microsoft.com/office/powerpoint/2010/main">
    <mc:Choice Requires="p14">
      <p:transition spd="slow" p14:dur="2000" advTm="27990"/>
    </mc:Choice>
    <mc:Fallback xmlns="">
      <p:transition spd="slow" advTm="2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0124C4-0725-4E5C-B8D9-118C85A84E03}"/>
              </a:ext>
            </a:extLst>
          </p:cNvPr>
          <p:cNvSpPr/>
          <p:nvPr/>
        </p:nvSpPr>
        <p:spPr>
          <a:xfrm>
            <a:off x="685799" y="365760"/>
            <a:ext cx="7772401" cy="1325562"/>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4400" b="1" kern="1200" dirty="0">
                <a:solidFill>
                  <a:schemeClr val="accent5">
                    <a:lumMod val="75000"/>
                  </a:schemeClr>
                </a:solidFill>
                <a:effectLst>
                  <a:outerShdw blurRad="50800" dist="38100" algn="l" rotWithShape="0">
                    <a:prstClr val="black">
                      <a:alpha val="40000"/>
                    </a:prstClr>
                  </a:outerShdw>
                </a:effectLst>
                <a:latin typeface="+mj-lt"/>
                <a:ea typeface="+mj-ea"/>
                <a:cs typeface="+mj-cs"/>
              </a:rPr>
              <a:t>F is for…Foundational skills</a:t>
            </a:r>
          </a:p>
        </p:txBody>
      </p:sp>
      <p:sp>
        <p:nvSpPr>
          <p:cNvPr id="3" name="TextBox 2">
            <a:extLst>
              <a:ext uri="{FF2B5EF4-FFF2-40B4-BE49-F238E27FC236}">
                <a16:creationId xmlns:a16="http://schemas.microsoft.com/office/drawing/2014/main" id="{EBFD9B0A-F7AF-4523-AD91-26BEAE7A57A6}"/>
              </a:ext>
            </a:extLst>
          </p:cNvPr>
          <p:cNvSpPr txBox="1"/>
          <p:nvPr/>
        </p:nvSpPr>
        <p:spPr>
          <a:xfrm>
            <a:off x="685798" y="1828801"/>
            <a:ext cx="7381755" cy="4351337"/>
          </a:xfrm>
          <a:prstGeom prst="rect">
            <a:avLst/>
          </a:prstGeom>
        </p:spPr>
        <p:txBody>
          <a:bodyPr vert="horz" lIns="91440" tIns="45720" rIns="91440" bIns="45720" rtlCol="0" anchor="t">
            <a:normAutofit fontScale="32500" lnSpcReduction="20000"/>
          </a:bodyPr>
          <a:lstStyle/>
          <a:p>
            <a:pPr marL="285750" indent="-228600">
              <a:lnSpc>
                <a:spcPct val="90000"/>
              </a:lnSpc>
              <a:spcAft>
                <a:spcPts val="600"/>
              </a:spcAft>
              <a:buFont typeface="Wingdings 2" pitchFamily="18" charset="2"/>
              <a:buChar char=""/>
            </a:pPr>
            <a:r>
              <a:rPr lang="en-US" sz="4000" dirty="0"/>
              <a:t>Kindergarten children learn foundational skills in all subject areas</a:t>
            </a:r>
          </a:p>
          <a:p>
            <a:pPr marL="742950" lvl="1" indent="-228600">
              <a:lnSpc>
                <a:spcPct val="90000"/>
              </a:lnSpc>
              <a:spcAft>
                <a:spcPts val="600"/>
              </a:spcAft>
              <a:buFont typeface="Wingdings 2" pitchFamily="18" charset="2"/>
              <a:buChar char=""/>
            </a:pPr>
            <a:r>
              <a:rPr lang="en-US" sz="4000" dirty="0"/>
              <a:t>Reading</a:t>
            </a:r>
          </a:p>
          <a:p>
            <a:pPr marL="1200150" lvl="2" indent="-228600">
              <a:lnSpc>
                <a:spcPct val="90000"/>
              </a:lnSpc>
              <a:spcAft>
                <a:spcPts val="600"/>
              </a:spcAft>
              <a:buFont typeface="Wingdings 2" pitchFamily="18" charset="2"/>
              <a:buChar char=""/>
            </a:pPr>
            <a:r>
              <a:rPr lang="en-US" sz="4000" dirty="0"/>
              <a:t>Concepts of Print (L to R, Beginning, Middle, End, Holding a book, turning pages 1 at a time)</a:t>
            </a:r>
          </a:p>
          <a:p>
            <a:pPr marL="1200150" lvl="2" indent="-228600">
              <a:lnSpc>
                <a:spcPct val="90000"/>
              </a:lnSpc>
              <a:spcAft>
                <a:spcPts val="600"/>
              </a:spcAft>
              <a:buFont typeface="Wingdings 2" pitchFamily="18" charset="2"/>
              <a:buChar char=""/>
            </a:pPr>
            <a:r>
              <a:rPr lang="en-US" sz="4000" dirty="0"/>
              <a:t>Letter names and sounds</a:t>
            </a:r>
          </a:p>
          <a:p>
            <a:pPr marL="1200150" lvl="2" indent="-228600">
              <a:lnSpc>
                <a:spcPct val="90000"/>
              </a:lnSpc>
              <a:spcAft>
                <a:spcPts val="600"/>
              </a:spcAft>
              <a:buFont typeface="Wingdings 2" pitchFamily="18" charset="2"/>
              <a:buChar char=""/>
            </a:pPr>
            <a:r>
              <a:rPr lang="en-US" sz="4000" dirty="0"/>
              <a:t>CVC words</a:t>
            </a:r>
          </a:p>
          <a:p>
            <a:pPr marL="1200150" lvl="2" indent="-228600">
              <a:lnSpc>
                <a:spcPct val="90000"/>
              </a:lnSpc>
              <a:spcAft>
                <a:spcPts val="600"/>
              </a:spcAft>
              <a:buFont typeface="Wingdings 2" pitchFamily="18" charset="2"/>
              <a:buChar char=""/>
            </a:pPr>
            <a:r>
              <a:rPr lang="en-US" sz="4000" dirty="0"/>
              <a:t>Rhyming</a:t>
            </a:r>
          </a:p>
          <a:p>
            <a:pPr marL="1200150" lvl="2" indent="-228600">
              <a:lnSpc>
                <a:spcPct val="90000"/>
              </a:lnSpc>
              <a:spcAft>
                <a:spcPts val="600"/>
              </a:spcAft>
              <a:buFont typeface="Wingdings 2" pitchFamily="18" charset="2"/>
              <a:buChar char=""/>
            </a:pPr>
            <a:r>
              <a:rPr lang="en-US" sz="4000" dirty="0"/>
              <a:t>Sight words 50-60 by end of year</a:t>
            </a:r>
          </a:p>
          <a:p>
            <a:pPr marL="742950" lvl="1" indent="-228600">
              <a:lnSpc>
                <a:spcPct val="90000"/>
              </a:lnSpc>
              <a:spcAft>
                <a:spcPts val="600"/>
              </a:spcAft>
              <a:buFont typeface="Wingdings 2" pitchFamily="18" charset="2"/>
              <a:buChar char=""/>
            </a:pPr>
            <a:r>
              <a:rPr lang="en-US" sz="4000" dirty="0"/>
              <a:t>Math</a:t>
            </a:r>
          </a:p>
          <a:p>
            <a:pPr marL="1200150" lvl="2" indent="-228600">
              <a:lnSpc>
                <a:spcPct val="90000"/>
              </a:lnSpc>
              <a:spcAft>
                <a:spcPts val="600"/>
              </a:spcAft>
              <a:buFont typeface="Wingdings 2" pitchFamily="18" charset="2"/>
              <a:buChar char=""/>
            </a:pPr>
            <a:r>
              <a:rPr lang="en-US" sz="4000" dirty="0"/>
              <a:t>Counting 0 - 100 (by end of year)</a:t>
            </a:r>
          </a:p>
          <a:p>
            <a:pPr marL="1200150" lvl="2" indent="-228600">
              <a:lnSpc>
                <a:spcPct val="90000"/>
              </a:lnSpc>
              <a:spcAft>
                <a:spcPts val="600"/>
              </a:spcAft>
              <a:buFont typeface="Wingdings 2" pitchFamily="18" charset="2"/>
              <a:buChar char=""/>
            </a:pPr>
            <a:r>
              <a:rPr lang="en-US" sz="4000" dirty="0"/>
              <a:t>Counting sets of 20</a:t>
            </a:r>
          </a:p>
          <a:p>
            <a:pPr marL="1200150" lvl="2" indent="-228600">
              <a:lnSpc>
                <a:spcPct val="90000"/>
              </a:lnSpc>
              <a:spcAft>
                <a:spcPts val="600"/>
              </a:spcAft>
              <a:buFont typeface="Wingdings 2" pitchFamily="18" charset="2"/>
              <a:buChar char=""/>
            </a:pPr>
            <a:r>
              <a:rPr lang="en-US" sz="4000">
                <a:ea typeface="+mn-lt"/>
                <a:cs typeface="+mn-lt"/>
              </a:rPr>
              <a:t>Make 10 using a 10 frames</a:t>
            </a:r>
            <a:endParaRPr lang="en-US" sz="4000" dirty="0"/>
          </a:p>
          <a:p>
            <a:pPr marL="1200150" lvl="2" indent="-228600">
              <a:lnSpc>
                <a:spcPct val="90000"/>
              </a:lnSpc>
              <a:spcAft>
                <a:spcPts val="600"/>
              </a:spcAft>
              <a:buFont typeface="Wingdings 2" pitchFamily="18" charset="2"/>
              <a:buChar char=""/>
            </a:pPr>
            <a:r>
              <a:rPr lang="en-US" sz="4000" dirty="0"/>
              <a:t>Add/subtract to </a:t>
            </a:r>
            <a:r>
              <a:rPr lang="en-US" sz="4000"/>
              <a:t>5</a:t>
            </a:r>
            <a:endParaRPr lang="en-US" sz="4000" dirty="0"/>
          </a:p>
          <a:p>
            <a:pPr marL="1200150" lvl="2" indent="-228600">
              <a:lnSpc>
                <a:spcPct val="90000"/>
              </a:lnSpc>
              <a:spcAft>
                <a:spcPts val="600"/>
              </a:spcAft>
              <a:buFont typeface="Wingdings 2" pitchFamily="18" charset="2"/>
              <a:buChar char=""/>
            </a:pPr>
            <a:endParaRPr lang="en-US" sz="4000" dirty="0"/>
          </a:p>
          <a:p>
            <a:pPr marL="742950" lvl="1" indent="-228600">
              <a:lnSpc>
                <a:spcPct val="90000"/>
              </a:lnSpc>
              <a:spcAft>
                <a:spcPts val="600"/>
              </a:spcAft>
              <a:buFont typeface="Wingdings 2" pitchFamily="18" charset="2"/>
              <a:buChar char=""/>
            </a:pPr>
            <a:r>
              <a:rPr lang="en-US" sz="4000" dirty="0"/>
              <a:t>Social Studies/Science </a:t>
            </a:r>
          </a:p>
          <a:p>
            <a:pPr marL="1200150" lvl="2" indent="-228600">
              <a:lnSpc>
                <a:spcPct val="90000"/>
              </a:lnSpc>
              <a:spcAft>
                <a:spcPts val="600"/>
              </a:spcAft>
              <a:buFont typeface="Wingdings 2" pitchFamily="18" charset="2"/>
              <a:buChar char=""/>
            </a:pPr>
            <a:r>
              <a:rPr lang="en-US" sz="4000" dirty="0"/>
              <a:t>Cultures and celebrations around the world</a:t>
            </a:r>
          </a:p>
          <a:p>
            <a:pPr marL="1200150" lvl="2" indent="-228600">
              <a:lnSpc>
                <a:spcPct val="90000"/>
              </a:lnSpc>
              <a:spcAft>
                <a:spcPts val="600"/>
              </a:spcAft>
              <a:buFont typeface="Wingdings 2" pitchFamily="18" charset="2"/>
              <a:buChar char=""/>
            </a:pPr>
            <a:r>
              <a:rPr lang="en-US" sz="4000" dirty="0"/>
              <a:t>Life cycles</a:t>
            </a:r>
          </a:p>
          <a:p>
            <a:pPr marL="1200150" lvl="2" indent="-228600">
              <a:lnSpc>
                <a:spcPct val="90000"/>
              </a:lnSpc>
              <a:spcAft>
                <a:spcPts val="600"/>
              </a:spcAft>
              <a:buFont typeface="Wingdings 2" pitchFamily="18" charset="2"/>
              <a:buChar char=""/>
            </a:pPr>
            <a:r>
              <a:rPr lang="en-US" sz="4000" dirty="0"/>
              <a:t>Five senses</a:t>
            </a:r>
          </a:p>
          <a:p>
            <a:pPr marL="1200150" lvl="2" indent="-228600">
              <a:lnSpc>
                <a:spcPct val="90000"/>
              </a:lnSpc>
              <a:spcAft>
                <a:spcPts val="600"/>
              </a:spcAft>
              <a:buFont typeface="Wingdings 2" pitchFamily="18" charset="2"/>
              <a:buChar char=""/>
            </a:pPr>
            <a:r>
              <a:rPr lang="en-US" sz="4000" dirty="0"/>
              <a:t>Day/Night</a:t>
            </a:r>
            <a:endParaRPr lang="en-US" sz="900" dirty="0"/>
          </a:p>
        </p:txBody>
      </p:sp>
      <p:pic>
        <p:nvPicPr>
          <p:cNvPr id="5" name="Picture 4" descr="A picture containing game&#10;&#10;Description automatically generated">
            <a:extLst>
              <a:ext uri="{FF2B5EF4-FFF2-40B4-BE49-F238E27FC236}">
                <a16:creationId xmlns:a16="http://schemas.microsoft.com/office/drawing/2014/main" id="{75553694-7D65-4B3E-B257-A36134EA208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344142">
            <a:off x="5894952" y="5254980"/>
            <a:ext cx="2081408" cy="895005"/>
          </a:xfrm>
          <a:prstGeom prst="rect">
            <a:avLst/>
          </a:prstGeom>
          <a:noFill/>
        </p:spPr>
      </p:pic>
      <p:pic>
        <p:nvPicPr>
          <p:cNvPr id="8" name="Picture 7" descr="A picture containing drawing&#10;&#10;Description automatically generated">
            <a:extLst>
              <a:ext uri="{FF2B5EF4-FFF2-40B4-BE49-F238E27FC236}">
                <a16:creationId xmlns:a16="http://schemas.microsoft.com/office/drawing/2014/main" id="{300F7B3F-C9E6-4EA0-9C8C-AE0B5B104D15}"/>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834408" y="3275061"/>
            <a:ext cx="2623792" cy="1325562"/>
          </a:xfrm>
          <a:prstGeom prst="rect">
            <a:avLst/>
          </a:prstGeom>
        </p:spPr>
      </p:pic>
      <p:pic>
        <p:nvPicPr>
          <p:cNvPr id="9" name="Audio 8">
            <a:hlinkClick r:id="" action="ppaction://media"/>
            <a:extLst>
              <a:ext uri="{FF2B5EF4-FFF2-40B4-BE49-F238E27FC236}">
                <a16:creationId xmlns:a16="http://schemas.microsoft.com/office/drawing/2014/main" id="{D09E07BB-B490-16A7-D0EB-9808444278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39333147"/>
      </p:ext>
    </p:extLst>
  </p:cSld>
  <p:clrMapOvr>
    <a:masterClrMapping/>
  </p:clrMapOvr>
  <mc:AlternateContent xmlns:mc="http://schemas.openxmlformats.org/markup-compatibility/2006" xmlns:p14="http://schemas.microsoft.com/office/powerpoint/2010/main">
    <mc:Choice Requires="p14">
      <p:transition spd="slow" p14:dur="2000" advTm="43593"/>
    </mc:Choice>
    <mc:Fallback xmlns="">
      <p:transition spd="slow" advTm="4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470024" y="170800"/>
            <a:ext cx="8496300" cy="5407040"/>
          </a:xfrm>
          <a:prstGeom prst="rect">
            <a:avLst/>
          </a:prstGeom>
          <a:scene3d>
            <a:camera prst="orthographicFront"/>
            <a:lightRig rig="threePt" dir="t"/>
          </a:scene3d>
          <a:sp3d/>
        </p:spPr>
        <p:txBody>
          <a:bodyPr lIns="91440" tIns="45720" rIns="91440" bIns="45720" anchor="t">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0B050"/>
                </a:solidFill>
              </a:rPr>
              <a:t>G is for…</a:t>
            </a:r>
          </a:p>
          <a:p>
            <a:pPr algn="ctr"/>
            <a:r>
              <a:rPr lang="en-US" sz="2800" b="1" i="1" dirty="0">
                <a:solidFill>
                  <a:srgbClr val="00B050"/>
                </a:solidFill>
              </a:rPr>
              <a:t>Guaranteed and Viable Curriculum </a:t>
            </a:r>
          </a:p>
          <a:p>
            <a:pPr algn="ctr" fontAlgn="base"/>
            <a:r>
              <a:rPr lang="en-US" sz="2000" b="1" dirty="0"/>
              <a:t>Achievement, Learning and Leadership for ALL</a:t>
            </a:r>
            <a:r>
              <a:rPr lang="en-US" sz="2000" dirty="0"/>
              <a:t>  ​</a:t>
            </a:r>
          </a:p>
          <a:p>
            <a:pPr fontAlgn="base"/>
            <a:endParaRPr lang="en-US" sz="2000" b="1" u="sng" dirty="0"/>
          </a:p>
          <a:p>
            <a:pPr fontAlgn="base"/>
            <a:r>
              <a:rPr lang="en-US" sz="2400" b="1" u="sng" dirty="0"/>
              <a:t>Guaranteed and Viable Curriculum – </a:t>
            </a:r>
            <a:r>
              <a:rPr lang="en-US" sz="2400" dirty="0"/>
              <a:t>Teachers develop units of study that identify instructional timelines for all students to</a:t>
            </a:r>
            <a:r>
              <a:rPr lang="en-US" sz="2400" dirty="0">
                <a:ea typeface="+mj-lt"/>
                <a:cs typeface="+mj-lt"/>
              </a:rPr>
              <a:t> the level of rigor for their grade level. They</a:t>
            </a:r>
            <a:r>
              <a:rPr lang="en-US" sz="2400" dirty="0"/>
              <a:t> work collaboratively to ensure fidelity using high yield instructional strategies. Students are progress monitored three times a year to ensure they are mastering the critical content.  </a:t>
            </a:r>
          </a:p>
          <a:p>
            <a:pPr fontAlgn="base"/>
            <a:endParaRPr lang="en-US" sz="2400" dirty="0"/>
          </a:p>
          <a:p>
            <a:pPr fontAlgn="base"/>
            <a:r>
              <a:rPr lang="en-US" sz="2400" b="1" u="sng" dirty="0"/>
              <a:t>Year at a Glance </a:t>
            </a:r>
            <a:r>
              <a:rPr lang="en-US" sz="2400" dirty="0"/>
              <a:t>– The SJCSD website includes this document to guide parents in the curriculum expectations</a:t>
            </a:r>
          </a:p>
          <a:p>
            <a:pPr algn="ctr">
              <a:lnSpc>
                <a:spcPct val="113000"/>
              </a:lnSpc>
              <a:spcBef>
                <a:spcPts val="0"/>
              </a:spcBef>
            </a:pPr>
            <a:endParaRPr lang="en-US" sz="28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5122" name="Picture 2" descr="Image result for pencil border">
            <a:extLst>
              <a:ext uri="{FF2B5EF4-FFF2-40B4-BE49-F238E27FC236}">
                <a16:creationId xmlns:a16="http://schemas.microsoft.com/office/drawing/2014/main" id="{1395C004-EF7A-4F36-A5D0-DD8FD9CF6E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98" y="5845215"/>
            <a:ext cx="9034402" cy="101278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83360C4-D384-EBBE-4B60-F45963A010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0553861"/>
      </p:ext>
    </p:extLst>
  </p:cSld>
  <p:clrMapOvr>
    <a:masterClrMapping/>
  </p:clrMapOvr>
  <mc:AlternateContent xmlns:mc="http://schemas.openxmlformats.org/markup-compatibility/2006" xmlns:p14="http://schemas.microsoft.com/office/powerpoint/2010/main">
    <mc:Choice Requires="p14">
      <p:transition spd="slow" p14:dur="2000" advTm="27735"/>
    </mc:Choice>
    <mc:Fallback xmlns="">
      <p:transition spd="slow" advTm="2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99393" y="342900"/>
            <a:ext cx="8355724" cy="5090337"/>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400" b="1" dirty="0">
                <a:solidFill>
                  <a:schemeClr val="accent4"/>
                </a:solidFill>
              </a:rPr>
              <a:t>H is for…Handbook</a:t>
            </a:r>
          </a:p>
          <a:p>
            <a:pPr algn="ctr"/>
            <a:endParaRPr lang="en-US" sz="2400" dirty="0"/>
          </a:p>
          <a:p>
            <a:pPr algn="ctr">
              <a:lnSpc>
                <a:spcPct val="113000"/>
              </a:lnSpc>
              <a:spcBef>
                <a:spcPts val="0"/>
              </a:spcBef>
            </a:pPr>
            <a:r>
              <a:rPr lang="en-US" sz="4000" kern="1400" dirty="0">
                <a:solidFill>
                  <a:srgbClr val="000000"/>
                </a:solidFill>
                <a:latin typeface="Calibri" panose="020F0502020204030204" pitchFamily="34" charset="0"/>
                <a:cs typeface="Times New Roman" panose="02020603050405020304" pitchFamily="18" charset="0"/>
              </a:rPr>
              <a:t>The WCES Parent and PBIS </a:t>
            </a:r>
            <a:r>
              <a:rPr lang="en-US" sz="2400" kern="1400" dirty="0">
                <a:solidFill>
                  <a:srgbClr val="000000"/>
                </a:solidFill>
                <a:latin typeface="Calibri" panose="020F0502020204030204" pitchFamily="34" charset="0"/>
                <a:cs typeface="Times New Roman" panose="02020603050405020304" pitchFamily="18" charset="0"/>
              </a:rPr>
              <a:t>(Positive Behavior Interventions and Supports) </a:t>
            </a:r>
            <a:r>
              <a:rPr lang="en-US" sz="4000" kern="1400" dirty="0">
                <a:solidFill>
                  <a:srgbClr val="000000"/>
                </a:solidFill>
                <a:latin typeface="Calibri" panose="020F0502020204030204" pitchFamily="34" charset="0"/>
                <a:cs typeface="Times New Roman" panose="02020603050405020304" pitchFamily="18" charset="0"/>
              </a:rPr>
              <a:t>Handbooks can be accessed on our webpage. </a:t>
            </a:r>
            <a:r>
              <a:rPr lang="en-US" kern="1400" dirty="0">
                <a:solidFill>
                  <a:srgbClr val="000000"/>
                </a:solidFill>
                <a:latin typeface="Calibri" panose="020F0502020204030204" pitchFamily="34" charset="0"/>
                <a:cs typeface="Times New Roman" panose="02020603050405020304" pitchFamily="18" charset="0"/>
              </a:rPr>
              <a:t>  </a:t>
            </a:r>
            <a:endParaRPr lang="en-US" sz="4000" dirty="0"/>
          </a:p>
        </p:txBody>
      </p:sp>
      <p:grpSp>
        <p:nvGrpSpPr>
          <p:cNvPr id="6" name="Group 5"/>
          <p:cNvGrpSpPr/>
          <p:nvPr/>
        </p:nvGrpSpPr>
        <p:grpSpPr>
          <a:xfrm>
            <a:off x="0" y="4721161"/>
            <a:ext cx="9144000" cy="1885367"/>
            <a:chOff x="0" y="4721161"/>
            <a:chExt cx="9144000" cy="1885367"/>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713" t="1" r="835" b="5606"/>
            <a:stretch/>
          </p:blipFill>
          <p:spPr>
            <a:xfrm>
              <a:off x="0" y="4721161"/>
              <a:ext cx="9144000" cy="100697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713" t="1" r="835" b="5606"/>
            <a:stretch/>
          </p:blipFill>
          <p:spPr>
            <a:xfrm rot="10800000">
              <a:off x="0" y="5599551"/>
              <a:ext cx="9144000" cy="1006977"/>
            </a:xfrm>
            <a:prstGeom prst="rect">
              <a:avLst/>
            </a:prstGeom>
          </p:spPr>
        </p:pic>
      </p:grpSp>
      <p:pic>
        <p:nvPicPr>
          <p:cNvPr id="3" name="Audio 2">
            <a:hlinkClick r:id="" action="ppaction://media"/>
            <a:extLst>
              <a:ext uri="{FF2B5EF4-FFF2-40B4-BE49-F238E27FC236}">
                <a16:creationId xmlns:a16="http://schemas.microsoft.com/office/drawing/2014/main" id="{AEE6A498-27B8-27C1-2AB6-746EAA3FEE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45971242"/>
      </p:ext>
    </p:extLst>
  </p:cSld>
  <p:clrMapOvr>
    <a:masterClrMapping/>
  </p:clrMapOvr>
  <mc:AlternateContent xmlns:mc="http://schemas.openxmlformats.org/markup-compatibility/2006" xmlns:p14="http://schemas.microsoft.com/office/powerpoint/2010/main">
    <mc:Choice Requires="p14">
      <p:transition spd="slow" p14:dur="2000" advTm="30822"/>
    </mc:Choice>
    <mc:Fallback xmlns="">
      <p:transition spd="slow" advTm="30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2DB833-7571-4194-90CB-22C6ED1C5218}"/>
              </a:ext>
            </a:extLst>
          </p:cNvPr>
          <p:cNvGrpSpPr/>
          <p:nvPr/>
        </p:nvGrpSpPr>
        <p:grpSpPr>
          <a:xfrm>
            <a:off x="2" y="4667469"/>
            <a:ext cx="9143996" cy="2081895"/>
            <a:chOff x="2" y="4540469"/>
            <a:chExt cx="9143996" cy="2081895"/>
          </a:xfrm>
        </p:grpSpPr>
        <p:pic>
          <p:nvPicPr>
            <p:cNvPr id="13" name="Picture 12" descr="shoes - Any source for Shimano shoelaces? - Bicycles Stack ..."/>
            <p:cNvPicPr>
              <a:picLocks noChangeAspect="1"/>
            </p:cNvPicPr>
            <p:nvPr/>
          </p:nvPicPr>
          <p:blipFill rotWithShape="1">
            <a:blip r:embed="rId5">
              <a:extLst>
                <a:ext uri="{28A0092B-C50C-407E-A947-70E740481C1C}">
                  <a14:useLocalDpi xmlns:a14="http://schemas.microsoft.com/office/drawing/2010/main" val="0"/>
                </a:ext>
              </a:extLst>
            </a:blip>
            <a:srcRect t="1623" r="73066"/>
            <a:stretch/>
          </p:blipFill>
          <p:spPr>
            <a:xfrm rot="5400000">
              <a:off x="7095044" y="3693779"/>
              <a:ext cx="618985" cy="3478922"/>
            </a:xfrm>
            <a:prstGeom prst="rect">
              <a:avLst/>
            </a:prstGeom>
          </p:spPr>
        </p:pic>
        <p:pic>
          <p:nvPicPr>
            <p:cNvPr id="14" name="Picture 13" descr="shoes - Any source for Shimano shoelaces? - Bicycles Stack ..."/>
            <p:cNvPicPr>
              <a:picLocks noChangeAspect="1"/>
            </p:cNvPicPr>
            <p:nvPr/>
          </p:nvPicPr>
          <p:blipFill rotWithShape="1">
            <a:blip r:embed="rId5">
              <a:extLst>
                <a:ext uri="{28A0092B-C50C-407E-A947-70E740481C1C}">
                  <a14:useLocalDpi xmlns:a14="http://schemas.microsoft.com/office/drawing/2010/main" val="0"/>
                </a:ext>
              </a:extLst>
            </a:blip>
            <a:srcRect t="1623" r="73066"/>
            <a:stretch/>
          </p:blipFill>
          <p:spPr>
            <a:xfrm rot="16200000">
              <a:off x="1429970" y="3863926"/>
              <a:ext cx="618985" cy="3478922"/>
            </a:xfrm>
            <a:prstGeom prst="rect">
              <a:avLst/>
            </a:prstGeom>
          </p:spPr>
        </p:pic>
        <p:pic>
          <p:nvPicPr>
            <p:cNvPr id="3" name="Picture 2" descr="GiocaGiocaGioca: Allacciamo le stringhe!"/>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3128469" y="4540469"/>
              <a:ext cx="2755450" cy="2081895"/>
            </a:xfrm>
            <a:prstGeom prst="rect">
              <a:avLst/>
            </a:prstGeom>
            <a:effectLst>
              <a:softEdge rad="31750"/>
            </a:effectLst>
          </p:spPr>
        </p:pic>
      </p:gr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04800" y="1"/>
            <a:ext cx="8408275" cy="5433238"/>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4800" b="1" dirty="0">
                <a:solidFill>
                  <a:schemeClr val="accent1"/>
                </a:solidFill>
              </a:rPr>
              <a:t>I is for…Independence</a:t>
            </a:r>
          </a:p>
          <a:p>
            <a:pPr algn="ctr"/>
            <a:endParaRPr lang="en-US" sz="1400" dirty="0"/>
          </a:p>
          <a:p>
            <a:pPr marL="571500" indent="-571500">
              <a:lnSpc>
                <a:spcPct val="113000"/>
              </a:lnSpc>
              <a:spcBef>
                <a:spcPts val="0"/>
              </a:spcBef>
              <a:buFont typeface="Arial" panose="020B0604020202020204" pitchFamily="34" charset="0"/>
              <a:buChar char="•"/>
            </a:pPr>
            <a:r>
              <a:rPr lang="en-US" sz="3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Parents will only be able to walk their child to class the first week of school</a:t>
            </a:r>
          </a:p>
          <a:p>
            <a:pPr marL="571500" indent="-571500">
              <a:lnSpc>
                <a:spcPct val="113000"/>
              </a:lnSpc>
              <a:spcBef>
                <a:spcPts val="0"/>
              </a:spcBef>
              <a:buFont typeface="Arial" panose="020B0604020202020204" pitchFamily="34" charset="0"/>
              <a:buChar char="•"/>
            </a:pPr>
            <a:r>
              <a:rPr lang="en-US" sz="3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Staff members will meet the students and assure they arrive to class safely. Students follow colored tiles to their designated color house</a:t>
            </a:r>
          </a:p>
          <a:p>
            <a:pPr marL="571500" indent="-571500" algn="ctr">
              <a:lnSpc>
                <a:spcPct val="113000"/>
              </a:lnSpc>
              <a:spcBef>
                <a:spcPts val="0"/>
              </a:spcBef>
              <a:buFont typeface="Arial" panose="020B0604020202020204" pitchFamily="34" charset="0"/>
              <a:buChar char="•"/>
            </a:pPr>
            <a:r>
              <a:rPr lang="en-US" sz="30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THEN…</a:t>
            </a:r>
            <a:r>
              <a:rPr lang="en-US" sz="3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we believe our students will be ready to be independent but</a:t>
            </a:r>
            <a:r>
              <a:rPr lang="en-US" sz="30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p>
          <a:p>
            <a:pPr algn="ctr">
              <a:lnSpc>
                <a:spcPct val="113000"/>
              </a:lnSpc>
              <a:spcBef>
                <a:spcPts val="0"/>
              </a:spcBef>
            </a:pP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won’t be far behind!</a:t>
            </a:r>
            <a:endParaRPr lang="en-US" sz="40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25BCBA0F-AA1B-46D4-4E1D-9A2CB4BA82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37291901"/>
      </p:ext>
    </p:extLst>
  </p:cSld>
  <p:clrMapOvr>
    <a:masterClrMapping/>
  </p:clrMapOvr>
  <mc:AlternateContent xmlns:mc="http://schemas.openxmlformats.org/markup-compatibility/2006" xmlns:p14="http://schemas.microsoft.com/office/powerpoint/2010/main">
    <mc:Choice Requires="p14">
      <p:transition spd="slow" p14:dur="2000" advTm="26805"/>
    </mc:Choice>
    <mc:Fallback xmlns="">
      <p:transition spd="slow" advTm="2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88883" y="462456"/>
            <a:ext cx="8376745" cy="4970782"/>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400" b="1" dirty="0">
                <a:solidFill>
                  <a:srgbClr val="990033"/>
                </a:solidFill>
              </a:rPr>
              <a:t>J is for…Joy</a:t>
            </a:r>
          </a:p>
          <a:p>
            <a:pPr algn="ctr"/>
            <a:endParaRPr lang="en-US" sz="2800" dirty="0"/>
          </a:p>
          <a:p>
            <a:pPr algn="ctr"/>
            <a:r>
              <a:rPr lang="en-US" sz="4000" kern="1400" dirty="0">
                <a:solidFill>
                  <a:srgbClr val="000000"/>
                </a:solidFill>
                <a:latin typeface="Calibri" panose="020F0502020204030204" pitchFamily="34" charset="0"/>
                <a:ea typeface="Times New Roman" panose="02020603050405020304" pitchFamily="18" charset="0"/>
              </a:rPr>
              <a:t>Our classrooms are filled with joy, laughter, kindness, &amp; compassion</a:t>
            </a:r>
            <a:endParaRPr lang="en-US" sz="4000" b="1" dirty="0">
              <a:solidFill>
                <a:schemeClr val="accent1"/>
              </a:solidFill>
            </a:endParaRPr>
          </a:p>
        </p:txBody>
      </p:sp>
      <p:pic>
        <p:nvPicPr>
          <p:cNvPr id="7172" name="Picture 4" descr="Image result for smiling faces border">
            <a:extLst>
              <a:ext uri="{FF2B5EF4-FFF2-40B4-BE49-F238E27FC236}">
                <a16:creationId xmlns:a16="http://schemas.microsoft.com/office/drawing/2014/main" id="{2F4D6101-0188-41F9-ABBE-54846DE4CE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07"/>
          <a:stretch/>
        </p:blipFill>
        <p:spPr bwMode="auto">
          <a:xfrm>
            <a:off x="0" y="4762007"/>
            <a:ext cx="9144001" cy="163353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A8FA0EC-9CA8-B6C5-86A8-8D8023D596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62934003"/>
      </p:ext>
    </p:extLst>
  </p:cSld>
  <p:clrMapOvr>
    <a:masterClrMapping/>
  </p:clrMapOvr>
  <mc:AlternateContent xmlns:mc="http://schemas.openxmlformats.org/markup-compatibility/2006" xmlns:p14="http://schemas.microsoft.com/office/powerpoint/2010/main">
    <mc:Choice Requires="p14">
      <p:transition spd="slow" p14:dur="2000" advTm="13593"/>
    </mc:Choice>
    <mc:Fallback xmlns="">
      <p:transition spd="slow" advTm="1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88883" y="254000"/>
            <a:ext cx="8397765" cy="5944781"/>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4800" b="1" dirty="0">
                <a:solidFill>
                  <a:srgbClr val="00B050"/>
                </a:solidFill>
              </a:rPr>
              <a:t>K is for…PreK and Kindergarten Teachers</a:t>
            </a:r>
          </a:p>
          <a:p>
            <a:pPr algn="ctr"/>
            <a:endParaRPr lang="en-US" sz="2800" dirty="0"/>
          </a:p>
        </p:txBody>
      </p:sp>
      <p:sp>
        <p:nvSpPr>
          <p:cNvPr id="27" name="Rectangle 26">
            <a:extLst>
              <a:ext uri="{FF2B5EF4-FFF2-40B4-BE49-F238E27FC236}">
                <a16:creationId xmlns:a16="http://schemas.microsoft.com/office/drawing/2014/main" id="{90B015E1-6D1A-47BD-9E44-EF9602F9AE5F}"/>
              </a:ext>
            </a:extLst>
          </p:cNvPr>
          <p:cNvSpPr/>
          <p:nvPr/>
        </p:nvSpPr>
        <p:spPr>
          <a:xfrm>
            <a:off x="4146229" y="1953882"/>
            <a:ext cx="4640419"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Kindergarten</a:t>
            </a:r>
          </a:p>
        </p:txBody>
      </p:sp>
      <p:sp>
        <p:nvSpPr>
          <p:cNvPr id="28" name="Rectangle 27">
            <a:extLst>
              <a:ext uri="{FF2B5EF4-FFF2-40B4-BE49-F238E27FC236}">
                <a16:creationId xmlns:a16="http://schemas.microsoft.com/office/drawing/2014/main" id="{55426EFA-47FC-477A-90F0-403647118394}"/>
              </a:ext>
            </a:extLst>
          </p:cNvPr>
          <p:cNvSpPr/>
          <p:nvPr/>
        </p:nvSpPr>
        <p:spPr>
          <a:xfrm>
            <a:off x="1060690" y="1953882"/>
            <a:ext cx="166744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PreK</a:t>
            </a:r>
          </a:p>
        </p:txBody>
      </p:sp>
      <p:sp>
        <p:nvSpPr>
          <p:cNvPr id="29" name="TextBox 28">
            <a:extLst>
              <a:ext uri="{FF2B5EF4-FFF2-40B4-BE49-F238E27FC236}">
                <a16:creationId xmlns:a16="http://schemas.microsoft.com/office/drawing/2014/main" id="{6BE48E5A-8665-4284-B2C8-3891526230AD}"/>
              </a:ext>
            </a:extLst>
          </p:cNvPr>
          <p:cNvSpPr txBox="1"/>
          <p:nvPr/>
        </p:nvSpPr>
        <p:spPr>
          <a:xfrm>
            <a:off x="4919240" y="2877211"/>
            <a:ext cx="3738623" cy="4555093"/>
          </a:xfrm>
          <a:prstGeom prst="rect">
            <a:avLst/>
          </a:prstGeom>
          <a:noFill/>
        </p:spPr>
        <p:txBody>
          <a:bodyPr wrap="square" rtlCol="0">
            <a:spAutoFit/>
          </a:bodyPr>
          <a:lstStyle/>
          <a:p>
            <a:r>
              <a:rPr lang="en-US" sz="2400" dirty="0"/>
              <a:t>Morgan Brown</a:t>
            </a:r>
          </a:p>
          <a:p>
            <a:r>
              <a:rPr lang="en-US" sz="2400" dirty="0"/>
              <a:t>Tracy </a:t>
            </a:r>
            <a:r>
              <a:rPr lang="en-US" sz="2400" dirty="0" err="1"/>
              <a:t>Meinel</a:t>
            </a:r>
            <a:r>
              <a:rPr lang="en-US" sz="2400" dirty="0"/>
              <a:t> </a:t>
            </a:r>
          </a:p>
          <a:p>
            <a:r>
              <a:rPr lang="en-US" sz="2400" dirty="0"/>
              <a:t>Taylor Middleton</a:t>
            </a:r>
          </a:p>
          <a:p>
            <a:r>
              <a:rPr lang="en-US" sz="2400" dirty="0"/>
              <a:t>Kristen Pellegrinelli</a:t>
            </a:r>
          </a:p>
          <a:p>
            <a:r>
              <a:rPr lang="en-US" sz="2400" dirty="0"/>
              <a:t>Charlotte Riley </a:t>
            </a:r>
          </a:p>
          <a:p>
            <a:r>
              <a:rPr lang="en-US" sz="2400" dirty="0"/>
              <a:t>Rachel Romano </a:t>
            </a:r>
          </a:p>
          <a:p>
            <a:r>
              <a:rPr lang="en-US" sz="2400" dirty="0"/>
              <a:t>Jessica Scott</a:t>
            </a:r>
          </a:p>
          <a:p>
            <a:r>
              <a:rPr lang="en-US" sz="2400" dirty="0"/>
              <a:t>Nathalia Tortolero</a:t>
            </a:r>
          </a:p>
          <a:p>
            <a:r>
              <a:rPr lang="en-US" sz="2400" dirty="0"/>
              <a:t>Krystal Van der bunt </a:t>
            </a:r>
          </a:p>
          <a:p>
            <a:r>
              <a:rPr lang="en-US" sz="2400" dirty="0"/>
              <a:t>Danielle Wright</a:t>
            </a:r>
          </a:p>
          <a:p>
            <a:endParaRPr lang="en-US" sz="3200" dirty="0"/>
          </a:p>
          <a:p>
            <a:endParaRPr lang="en-US" dirty="0"/>
          </a:p>
        </p:txBody>
      </p:sp>
      <p:sp>
        <p:nvSpPr>
          <p:cNvPr id="2" name="TextBox 1">
            <a:extLst>
              <a:ext uri="{FF2B5EF4-FFF2-40B4-BE49-F238E27FC236}">
                <a16:creationId xmlns:a16="http://schemas.microsoft.com/office/drawing/2014/main" id="{29E0E9CC-9304-4F0E-9307-87BC28D32FC0}"/>
              </a:ext>
            </a:extLst>
          </p:cNvPr>
          <p:cNvSpPr txBox="1"/>
          <p:nvPr/>
        </p:nvSpPr>
        <p:spPr>
          <a:xfrm>
            <a:off x="486137" y="3007434"/>
            <a:ext cx="4227975" cy="1200329"/>
          </a:xfrm>
          <a:prstGeom prst="rect">
            <a:avLst/>
          </a:prstGeom>
          <a:noFill/>
        </p:spPr>
        <p:txBody>
          <a:bodyPr wrap="square" rtlCol="0">
            <a:spAutoFit/>
          </a:bodyPr>
          <a:lstStyle/>
          <a:p>
            <a:r>
              <a:rPr lang="en-US" sz="2400" dirty="0"/>
              <a:t> Lissa O’Rourke</a:t>
            </a:r>
          </a:p>
          <a:p>
            <a:r>
              <a:rPr lang="en-US" sz="2400" dirty="0"/>
              <a:t> Marlene </a:t>
            </a:r>
            <a:r>
              <a:rPr lang="en-US" sz="2400" dirty="0" err="1"/>
              <a:t>Stemmerman</a:t>
            </a:r>
            <a:endParaRPr lang="en-US" sz="2400" dirty="0"/>
          </a:p>
          <a:p>
            <a:r>
              <a:rPr lang="en-US" sz="2400" dirty="0"/>
              <a:t> TBD</a:t>
            </a:r>
          </a:p>
        </p:txBody>
      </p:sp>
      <p:pic>
        <p:nvPicPr>
          <p:cNvPr id="5" name="Audio 4">
            <a:hlinkClick r:id="" action="ppaction://media"/>
            <a:extLst>
              <a:ext uri="{FF2B5EF4-FFF2-40B4-BE49-F238E27FC236}">
                <a16:creationId xmlns:a16="http://schemas.microsoft.com/office/drawing/2014/main" id="{8D0F4C87-2AE9-39C6-95EC-9F941A1DEB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69804218"/>
      </p:ext>
    </p:extLst>
  </p:cSld>
  <p:clrMapOvr>
    <a:masterClrMapping/>
  </p:clrMapOvr>
  <mc:AlternateContent xmlns:mc="http://schemas.openxmlformats.org/markup-compatibility/2006" xmlns:p14="http://schemas.microsoft.com/office/powerpoint/2010/main">
    <mc:Choice Requires="p14">
      <p:transition spd="slow" p14:dur="2000" advTm="25041"/>
    </mc:Choice>
    <mc:Fallback xmlns="">
      <p:transition spd="slow" advTm="2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0995F76-279E-49EB-A4B8-2720D1E71085}"/>
              </a:ext>
            </a:extLst>
          </p:cNvPr>
          <p:cNvGrpSpPr/>
          <p:nvPr/>
        </p:nvGrpSpPr>
        <p:grpSpPr>
          <a:xfrm>
            <a:off x="259453" y="5081620"/>
            <a:ext cx="8780969" cy="1613290"/>
            <a:chOff x="259453" y="5081620"/>
            <a:chExt cx="8780969" cy="1613290"/>
          </a:xfrm>
        </p:grpSpPr>
        <p:pic>
          <p:nvPicPr>
            <p:cNvPr id="8206" name="Picture 14" descr="Image result for lunch box clip art">
              <a:extLst>
                <a:ext uri="{FF2B5EF4-FFF2-40B4-BE49-F238E27FC236}">
                  <a16:creationId xmlns:a16="http://schemas.microsoft.com/office/drawing/2014/main" id="{A99FCF86-CF2B-4EE5-A3EE-C170DCBE3E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1405" y="5402176"/>
              <a:ext cx="1173977" cy="1072232"/>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Jacket free coats clipart free clipart graphics image and photos">
              <a:extLst>
                <a:ext uri="{FF2B5EF4-FFF2-40B4-BE49-F238E27FC236}">
                  <a16:creationId xmlns:a16="http://schemas.microsoft.com/office/drawing/2014/main" id="{273EF73A-FC5D-43EC-8CA1-CCE03925C1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8192" y="5081620"/>
              <a:ext cx="1498696" cy="13927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encil box clip art">
              <a:extLst>
                <a:ext uri="{FF2B5EF4-FFF2-40B4-BE49-F238E27FC236}">
                  <a16:creationId xmlns:a16="http://schemas.microsoft.com/office/drawing/2014/main" id="{8B630968-B6B0-4A8B-8763-933678C6A6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0985" y="5402176"/>
              <a:ext cx="1409437" cy="1026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rimary composition notebook clipart">
              <a:extLst>
                <a:ext uri="{FF2B5EF4-FFF2-40B4-BE49-F238E27FC236}">
                  <a16:creationId xmlns:a16="http://schemas.microsoft.com/office/drawing/2014/main" id="{3937D80B-1FD0-43D1-B412-DEB1F47EC42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308" r="64222" b="20750"/>
            <a:stretch/>
          </p:blipFill>
          <p:spPr bwMode="auto">
            <a:xfrm>
              <a:off x="3059667" y="5135910"/>
              <a:ext cx="1010960" cy="13127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lipart Of A Pair of scissors">
              <a:extLst>
                <a:ext uri="{FF2B5EF4-FFF2-40B4-BE49-F238E27FC236}">
                  <a16:creationId xmlns:a16="http://schemas.microsoft.com/office/drawing/2014/main" id="{8627588B-FD79-4B9E-9657-3C5EE30EDB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453" y="5279374"/>
              <a:ext cx="1097668" cy="11960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lated image">
              <a:extLst>
                <a:ext uri="{FF2B5EF4-FFF2-40B4-BE49-F238E27FC236}">
                  <a16:creationId xmlns:a16="http://schemas.microsoft.com/office/drawing/2014/main" id="{91C53DB7-F85E-428E-B3C9-A987DB8D893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1590"/>
            <a:stretch/>
          </p:blipFill>
          <p:spPr bwMode="auto">
            <a:xfrm>
              <a:off x="4232908" y="5279374"/>
              <a:ext cx="1805284" cy="141553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409903" y="1"/>
            <a:ext cx="8366235" cy="5433238"/>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4800" b="1" dirty="0">
                <a:solidFill>
                  <a:schemeClr val="accent4"/>
                </a:solidFill>
              </a:rPr>
              <a:t>L is for…Label</a:t>
            </a:r>
          </a:p>
          <a:p>
            <a:pPr algn="ctr"/>
            <a:endParaRPr lang="en-US" sz="200" dirty="0"/>
          </a:p>
          <a:p>
            <a:pPr algn="ctr">
              <a:lnSpc>
                <a:spcPct val="113000"/>
              </a:lnSpc>
              <a:spcBef>
                <a:spcPts val="0"/>
              </a:spcBef>
            </a:pPr>
            <a:endPar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3000"/>
              </a:lnSpc>
              <a:spcBef>
                <a:spcPts val="0"/>
              </a:spcBef>
            </a:pP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Label jackets, water bottles  and lunch boxes</a:t>
            </a:r>
          </a:p>
          <a:p>
            <a:pPr algn="ctr">
              <a:lnSpc>
                <a:spcPct val="113000"/>
              </a:lnSpc>
              <a:spcBef>
                <a:spcPts val="0"/>
              </a:spcBef>
            </a:pPr>
            <a:endParaRPr lang="en-US" sz="36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p:txBody>
      </p:sp>
      <p:sp>
        <p:nvSpPr>
          <p:cNvPr id="8" name="AutoShape 20" descr="Image result for coat clip art">
            <a:extLst>
              <a:ext uri="{FF2B5EF4-FFF2-40B4-BE49-F238E27FC236}">
                <a16:creationId xmlns:a16="http://schemas.microsoft.com/office/drawing/2014/main" id="{CA3E2EC3-56F9-4D84-816D-9D2C2FE61DB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Audio 5">
            <a:hlinkClick r:id="" action="ppaction://media"/>
            <a:extLst>
              <a:ext uri="{FF2B5EF4-FFF2-40B4-BE49-F238E27FC236}">
                <a16:creationId xmlns:a16="http://schemas.microsoft.com/office/drawing/2014/main" id="{7AE38BFB-478A-FC53-B518-C6E05912F0F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06188604"/>
      </p:ext>
    </p:extLst>
  </p:cSld>
  <p:clrMapOvr>
    <a:masterClrMapping/>
  </p:clrMapOvr>
  <mc:AlternateContent xmlns:mc="http://schemas.openxmlformats.org/markup-compatibility/2006" xmlns:p14="http://schemas.microsoft.com/office/powerpoint/2010/main">
    <mc:Choice Requires="p14">
      <p:transition spd="slow" p14:dur="2000" advTm="17384"/>
    </mc:Choice>
    <mc:Fallback xmlns="">
      <p:transition spd="slow" advTm="17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C83246-60DB-47B6-9B2F-B83DDB5D063F}"/>
              </a:ext>
            </a:extLst>
          </p:cNvPr>
          <p:cNvSpPr/>
          <p:nvPr/>
        </p:nvSpPr>
        <p:spPr>
          <a:xfrm>
            <a:off x="0" y="0"/>
            <a:ext cx="9144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b="1" u="sng" dirty="0"/>
              <a:t>Growth Mindset -</a:t>
            </a:r>
            <a:r>
              <a:rPr lang="en-US" dirty="0"/>
              <a:t> We believe that all learning and achievement takes hard work and that often we need practice in order to master skills. We teach children the power of perseverance. Students utilize Leadership Notebooks to set goals and track their progress. </a:t>
            </a:r>
          </a:p>
        </p:txBody>
      </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101600" y="254000"/>
            <a:ext cx="9042399" cy="5179238"/>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400" b="1" dirty="0">
                <a:solidFill>
                  <a:schemeClr val="accent1"/>
                </a:solidFill>
              </a:rPr>
              <a:t>M is for… Mindset</a:t>
            </a:r>
          </a:p>
          <a:p>
            <a:pPr algn="ctr"/>
            <a:endParaRPr lang="en-US" sz="2800" b="1" dirty="0">
              <a:solidFill>
                <a:schemeClr val="accent1"/>
              </a:solidFill>
            </a:endParaRPr>
          </a:p>
        </p:txBody>
      </p:sp>
      <p:pic>
        <p:nvPicPr>
          <p:cNvPr id="1026" name="Picture 2" descr="Image result for lego wall"/>
          <p:cNvPicPr>
            <a:picLocks noChangeAspect="1" noChangeArrowheads="1"/>
          </p:cNvPicPr>
          <p:nvPr/>
        </p:nvPicPr>
        <p:blipFill>
          <a:blip r:embed="rId5">
            <a:extLst>
              <a:ext uri="{28A0092B-C50C-407E-A947-70E740481C1C}">
                <a14:useLocalDpi xmlns:a14="http://schemas.microsoft.com/office/drawing/2010/main" val="0"/>
              </a:ext>
            </a:extLst>
          </a:blip>
          <a:srcRect b="77754"/>
          <a:stretch>
            <a:fillRect/>
          </a:stretch>
        </p:blipFill>
        <p:spPr bwMode="auto">
          <a:xfrm>
            <a:off x="-1" y="5286703"/>
            <a:ext cx="9144001" cy="118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TextBox 1">
            <a:extLst>
              <a:ext uri="{FF2B5EF4-FFF2-40B4-BE49-F238E27FC236}">
                <a16:creationId xmlns:a16="http://schemas.microsoft.com/office/drawing/2014/main" id="{C908CDE9-8CA5-4CF2-BE97-C8053A9298BF}"/>
              </a:ext>
            </a:extLst>
          </p:cNvPr>
          <p:cNvSpPr txBox="1"/>
          <p:nvPr/>
        </p:nvSpPr>
        <p:spPr>
          <a:xfrm>
            <a:off x="1286540" y="1701209"/>
            <a:ext cx="6996223" cy="3108543"/>
          </a:xfrm>
          <a:prstGeom prst="rect">
            <a:avLst/>
          </a:prstGeom>
          <a:noFill/>
        </p:spPr>
        <p:txBody>
          <a:bodyPr wrap="square" rtlCol="0">
            <a:spAutoFit/>
          </a:bodyPr>
          <a:lstStyle/>
          <a:p>
            <a:pPr fontAlgn="base"/>
            <a:r>
              <a:rPr lang="en-US" sz="2800" b="1" u="sng" dirty="0"/>
              <a:t>Growth Mindset -</a:t>
            </a:r>
            <a:r>
              <a:rPr lang="en-US" sz="2800" dirty="0"/>
              <a:t> We believe that all learning and achievement takes hard work and that often we need practice in order to master skills. We teach children the power of perseverance. Students utilize Leadership Notebooks to set goals and track </a:t>
            </a:r>
            <a:r>
              <a:rPr lang="en-US" sz="2800"/>
              <a:t>their progress.</a:t>
            </a:r>
            <a:r>
              <a:rPr lang="en-US"/>
              <a:t> </a:t>
            </a:r>
            <a:endParaRPr lang="en-US" dirty="0"/>
          </a:p>
        </p:txBody>
      </p:sp>
      <p:pic>
        <p:nvPicPr>
          <p:cNvPr id="7" name="Audio 6">
            <a:hlinkClick r:id="" action="ppaction://media"/>
            <a:extLst>
              <a:ext uri="{FF2B5EF4-FFF2-40B4-BE49-F238E27FC236}">
                <a16:creationId xmlns:a16="http://schemas.microsoft.com/office/drawing/2014/main" id="{B0ADFA8D-CAA2-43EA-91FB-0CFA055847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54910609"/>
      </p:ext>
    </p:extLst>
  </p:cSld>
  <p:clrMapOvr>
    <a:masterClrMapping/>
  </p:clrMapOvr>
  <mc:AlternateContent xmlns:mc="http://schemas.openxmlformats.org/markup-compatibility/2006" xmlns:p14="http://schemas.microsoft.com/office/powerpoint/2010/main">
    <mc:Choice Requires="p14">
      <p:transition spd="slow" p14:dur="2000" advTm="20077"/>
    </mc:Choice>
    <mc:Fallback xmlns="">
      <p:transition spd="slow" advTm="2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6000">
              <a:schemeClr val="accent4">
                <a:lumMod val="20000"/>
                <a:lumOff val="80000"/>
              </a:schemeClr>
            </a:gs>
            <a:gs pos="74000">
              <a:schemeClr val="accent3">
                <a:lumMod val="60000"/>
                <a:lumOff val="40000"/>
              </a:schemeClr>
            </a:gs>
            <a:gs pos="83000">
              <a:schemeClr val="accent3">
                <a:lumMod val="60000"/>
                <a:lumOff val="40000"/>
              </a:schemeClr>
            </a:gs>
            <a:gs pos="100000">
              <a:schemeClr val="accent3">
                <a:lumMod val="75000"/>
              </a:schemeClr>
            </a:gs>
          </a:gsLst>
          <a:lin ang="5400000" scaled="1"/>
        </a:grad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B759D22-C410-4437-ADA5-08DECF90D09A}"/>
              </a:ext>
            </a:extLst>
          </p:cNvPr>
          <p:cNvPicPr>
            <a:picLocks noChangeAspect="1"/>
          </p:cNvPicPr>
          <p:nvPr/>
        </p:nvPicPr>
        <p:blipFill>
          <a:blip r:embed="rId5">
            <a:alphaModFix amt="8000"/>
            <a:extLst>
              <a:ext uri="{28A0092B-C50C-407E-A947-70E740481C1C}">
                <a14:useLocalDpi xmlns:a14="http://schemas.microsoft.com/office/drawing/2010/main" val="0"/>
              </a:ext>
            </a:extLst>
          </a:blip>
          <a:stretch>
            <a:fillRect/>
          </a:stretch>
        </p:blipFill>
        <p:spPr>
          <a:xfrm>
            <a:off x="2105406" y="603003"/>
            <a:ext cx="5320737" cy="5485295"/>
          </a:xfrm>
          <a:prstGeom prst="rect">
            <a:avLst/>
          </a:prstGeom>
          <a:noFill/>
          <a:effectLst/>
        </p:spPr>
      </p:pic>
      <p:sp>
        <p:nvSpPr>
          <p:cNvPr id="4" name="Rectangle 3">
            <a:extLst>
              <a:ext uri="{FF2B5EF4-FFF2-40B4-BE49-F238E27FC236}">
                <a16:creationId xmlns:a16="http://schemas.microsoft.com/office/drawing/2014/main" id="{70E13CFF-953F-476E-925A-6F89A3018EB0}"/>
              </a:ext>
            </a:extLst>
          </p:cNvPr>
          <p:cNvSpPr/>
          <p:nvPr/>
        </p:nvSpPr>
        <p:spPr>
          <a:xfrm>
            <a:off x="2200940" y="603003"/>
            <a:ext cx="5135525" cy="1600197"/>
          </a:xfrm>
          <a:prstGeom prst="rect">
            <a:avLst/>
          </a:prstGeom>
        </p:spPr>
        <p:txBody>
          <a:bodyPr vert="horz" lIns="91440" tIns="45720" rIns="91440" bIns="45720" rtlCol="0" anchor="b">
            <a:normAutofit fontScale="92500"/>
          </a:bodyPr>
          <a:lstStyle/>
          <a:p>
            <a:pPr algn="ctr" fontAlgn="base">
              <a:lnSpc>
                <a:spcPct val="90000"/>
              </a:lnSpc>
              <a:spcBef>
                <a:spcPct val="0"/>
              </a:spcBef>
              <a:spcAft>
                <a:spcPts val="600"/>
              </a:spcAft>
            </a:pPr>
            <a:r>
              <a:rPr lang="en-US" sz="4800" b="1" dirty="0">
                <a:latin typeface="+mj-lt"/>
                <a:ea typeface="+mj-ea"/>
                <a:cs typeface="+mj-cs"/>
              </a:rPr>
              <a:t>WCES</a:t>
            </a:r>
            <a:r>
              <a:rPr lang="en-US" sz="4000" b="0" kern="1200" dirty="0">
                <a:latin typeface="+mj-lt"/>
                <a:ea typeface="+mj-ea"/>
                <a:cs typeface="+mj-cs"/>
              </a:rPr>
              <a:t>​</a:t>
            </a:r>
          </a:p>
          <a:p>
            <a:pPr algn="ctr" fontAlgn="base">
              <a:lnSpc>
                <a:spcPct val="90000"/>
              </a:lnSpc>
              <a:spcBef>
                <a:spcPct val="0"/>
              </a:spcBef>
              <a:spcAft>
                <a:spcPts val="600"/>
              </a:spcAft>
            </a:pPr>
            <a:r>
              <a:rPr lang="en-US" sz="4800" b="1" kern="1200" dirty="0">
                <a:latin typeface="+mj-lt"/>
                <a:ea typeface="+mj-ea"/>
                <a:cs typeface="+mj-cs"/>
              </a:rPr>
              <a:t>Mission Statement</a:t>
            </a:r>
            <a:r>
              <a:rPr lang="en-US" sz="4000" b="0" kern="1200" dirty="0">
                <a:latin typeface="+mj-lt"/>
                <a:ea typeface="+mj-ea"/>
                <a:cs typeface="+mj-cs"/>
              </a:rPr>
              <a:t>​</a:t>
            </a:r>
            <a:endParaRPr lang="en-US" sz="4000" b="0" i="0" kern="1200" dirty="0">
              <a:effectLst/>
              <a:latin typeface="+mj-lt"/>
              <a:ea typeface="+mj-ea"/>
              <a:cs typeface="+mj-cs"/>
            </a:endParaRPr>
          </a:p>
        </p:txBody>
      </p:sp>
      <p:sp>
        <p:nvSpPr>
          <p:cNvPr id="5" name="Rectangle 4">
            <a:extLst>
              <a:ext uri="{FF2B5EF4-FFF2-40B4-BE49-F238E27FC236}">
                <a16:creationId xmlns:a16="http://schemas.microsoft.com/office/drawing/2014/main" id="{9A86E4ED-52EF-47F0-8FE3-D20CBE8B20B5}"/>
              </a:ext>
            </a:extLst>
          </p:cNvPr>
          <p:cNvSpPr/>
          <p:nvPr/>
        </p:nvSpPr>
        <p:spPr>
          <a:xfrm>
            <a:off x="1096599" y="2928396"/>
            <a:ext cx="7338350" cy="3044141"/>
          </a:xfrm>
          <a:prstGeom prst="rect">
            <a:avLst/>
          </a:prstGeom>
        </p:spPr>
        <p:txBody>
          <a:bodyPr vert="horz" lIns="91440" tIns="45720" rIns="91440" bIns="45720" rtlCol="0">
            <a:normAutofit/>
          </a:bodyPr>
          <a:lstStyle/>
          <a:p>
            <a:pPr algn="ctr">
              <a:lnSpc>
                <a:spcPct val="90000"/>
              </a:lnSpc>
              <a:spcBef>
                <a:spcPts val="1000"/>
              </a:spcBef>
            </a:pPr>
            <a:r>
              <a:rPr lang="en-US" sz="4400" kern="1200" dirty="0">
                <a:latin typeface="+mn-lt"/>
                <a:ea typeface="+mn-ea"/>
                <a:cs typeface="+mn-cs"/>
              </a:rPr>
              <a:t>At WCES we ensure </a:t>
            </a:r>
            <a:r>
              <a:rPr lang="en-US" sz="4400" b="1" kern="1200" dirty="0">
                <a:latin typeface="+mn-lt"/>
                <a:ea typeface="+mn-ea"/>
                <a:cs typeface="+mn-cs"/>
              </a:rPr>
              <a:t>A</a:t>
            </a:r>
            <a:r>
              <a:rPr lang="en-US" sz="4400" kern="1200" dirty="0">
                <a:latin typeface="+mn-lt"/>
                <a:ea typeface="+mn-ea"/>
                <a:cs typeface="+mn-cs"/>
              </a:rPr>
              <a:t>chievement, </a:t>
            </a:r>
            <a:r>
              <a:rPr lang="en-US" sz="4400" b="1" kern="1200" dirty="0">
                <a:latin typeface="+mn-lt"/>
                <a:ea typeface="+mn-ea"/>
                <a:cs typeface="+mn-cs"/>
              </a:rPr>
              <a:t>L</a:t>
            </a:r>
            <a:r>
              <a:rPr lang="en-US" sz="4400" kern="1200" dirty="0">
                <a:latin typeface="+mn-lt"/>
                <a:ea typeface="+mn-ea"/>
                <a:cs typeface="+mn-cs"/>
              </a:rPr>
              <a:t>earning and </a:t>
            </a:r>
            <a:r>
              <a:rPr lang="en-US" sz="4400" b="1" kern="1200" dirty="0">
                <a:latin typeface="+mn-lt"/>
                <a:ea typeface="+mn-ea"/>
                <a:cs typeface="+mn-cs"/>
              </a:rPr>
              <a:t>L</a:t>
            </a:r>
            <a:r>
              <a:rPr lang="en-US" sz="4400" kern="1200" dirty="0">
                <a:latin typeface="+mn-lt"/>
                <a:ea typeface="+mn-ea"/>
                <a:cs typeface="+mn-cs"/>
              </a:rPr>
              <a:t>eadership for </a:t>
            </a:r>
            <a:r>
              <a:rPr lang="en-US" sz="4400" b="1" kern="1200" dirty="0">
                <a:latin typeface="+mn-lt"/>
                <a:ea typeface="+mn-ea"/>
                <a:cs typeface="+mn-cs"/>
              </a:rPr>
              <a:t>ALL</a:t>
            </a:r>
            <a:r>
              <a:rPr lang="en-US" sz="4400" kern="1200" dirty="0">
                <a:latin typeface="+mn-lt"/>
                <a:ea typeface="+mn-ea"/>
                <a:cs typeface="+mn-cs"/>
              </a:rPr>
              <a:t>!</a:t>
            </a:r>
          </a:p>
        </p:txBody>
      </p:sp>
      <p:pic>
        <p:nvPicPr>
          <p:cNvPr id="8" name="Audio 7">
            <a:hlinkClick r:id="" action="ppaction://media"/>
            <a:extLst>
              <a:ext uri="{FF2B5EF4-FFF2-40B4-BE49-F238E27FC236}">
                <a16:creationId xmlns:a16="http://schemas.microsoft.com/office/drawing/2014/main" id="{21FB97BD-1116-50F7-BE5E-073354C3E7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88882260"/>
      </p:ext>
    </p:extLst>
  </p:cSld>
  <p:clrMapOvr>
    <a:masterClrMapping/>
  </p:clrMapOvr>
  <mc:AlternateContent xmlns:mc="http://schemas.openxmlformats.org/markup-compatibility/2006" xmlns:p14="http://schemas.microsoft.com/office/powerpoint/2010/main">
    <mc:Choice Requires="p14">
      <p:transition spd="slow" p14:dur="2000" advTm="9321"/>
    </mc:Choice>
    <mc:Fallback xmlns="">
      <p:transition spd="slow" advTm="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1184438" y="119942"/>
            <a:ext cx="6380292" cy="4774018"/>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400" b="1" dirty="0">
                <a:solidFill>
                  <a:srgbClr val="990033"/>
                </a:solidFill>
              </a:rPr>
              <a:t>N is for…Nurse</a:t>
            </a:r>
          </a:p>
          <a:p>
            <a:pPr algn="ctr"/>
            <a:endParaRPr lang="en-US" sz="5400" b="1" dirty="0">
              <a:solidFill>
                <a:srgbClr val="990033"/>
              </a:solidFill>
            </a:endParaRPr>
          </a:p>
          <a:p>
            <a:pPr marL="342900" indent="-342900">
              <a:buFont typeface="Arial" panose="020B0604020202020204" pitchFamily="34" charset="0"/>
              <a:buChar char="•"/>
            </a:pPr>
            <a:r>
              <a:rPr lang="en-US" sz="2800" kern="1400" dirty="0">
                <a:solidFill>
                  <a:srgbClr val="000000"/>
                </a:solidFill>
                <a:latin typeface="Calibri" panose="020F0502020204030204" pitchFamily="34" charset="0"/>
              </a:rPr>
              <a:t>Wards Creek has two full-time nurses </a:t>
            </a:r>
          </a:p>
          <a:p>
            <a:pPr marL="342900" indent="-342900">
              <a:lnSpc>
                <a:spcPct val="113000"/>
              </a:lnSpc>
              <a:spcBef>
                <a:spcPts val="0"/>
              </a:spcBef>
              <a:buFont typeface="Arial" panose="020B0604020202020204" pitchFamily="34" charset="0"/>
              <a:buChar char="•"/>
            </a:pPr>
            <a:r>
              <a:rPr lang="en-US" sz="2800" kern="1400" dirty="0">
                <a:solidFill>
                  <a:srgbClr val="000000"/>
                </a:solidFill>
                <a:latin typeface="Calibri" panose="020F0502020204030204" pitchFamily="34" charset="0"/>
              </a:rPr>
              <a:t>They will take excellent care of our Warriors  </a:t>
            </a:r>
          </a:p>
          <a:p>
            <a:pPr marL="342900" indent="-342900">
              <a:lnSpc>
                <a:spcPct val="113000"/>
              </a:lnSpc>
              <a:spcBef>
                <a:spcPts val="0"/>
              </a:spcBef>
              <a:buFont typeface="Arial" panose="020B0604020202020204" pitchFamily="34" charset="0"/>
              <a:buChar char="•"/>
            </a:pPr>
            <a:r>
              <a:rPr lang="en-US" sz="2800" kern="1400" dirty="0">
                <a:solidFill>
                  <a:srgbClr val="000000"/>
                </a:solidFill>
                <a:latin typeface="Calibri" panose="020F0502020204030204" pitchFamily="34" charset="0"/>
              </a:rPr>
              <a:t>When your child goes to the clinic for an illness or injury you will be called as needed  </a:t>
            </a:r>
            <a:endParaRPr lang="en-US" sz="2800" dirty="0">
              <a:solidFill>
                <a:schemeClr val="accent1"/>
              </a:solidFill>
            </a:endParaRPr>
          </a:p>
          <a:p>
            <a:pPr algn="ctr">
              <a:lnSpc>
                <a:spcPct val="113000"/>
              </a:lnSpc>
              <a:spcBef>
                <a:spcPts val="0"/>
              </a:spcBef>
            </a:pPr>
            <a:endParaRPr lang="en-US" sz="2800" u="sng"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2" name="Group 1"/>
          <p:cNvGrpSpPr/>
          <p:nvPr/>
        </p:nvGrpSpPr>
        <p:grpSpPr>
          <a:xfrm>
            <a:off x="0" y="6156251"/>
            <a:ext cx="9144000" cy="466060"/>
            <a:chOff x="0" y="5690191"/>
            <a:chExt cx="9144000" cy="466060"/>
          </a:xfrm>
        </p:grpSpPr>
        <p:pic>
          <p:nvPicPr>
            <p:cNvPr id="9220" name="Picture 4" descr="Medical Border">
              <a:extLst>
                <a:ext uri="{FF2B5EF4-FFF2-40B4-BE49-F238E27FC236}">
                  <a16:creationId xmlns:a16="http://schemas.microsoft.com/office/drawing/2014/main" id="{063447EE-39D8-4C33-85F9-FD6BFFA8C1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1952"/>
            <a:stretch/>
          </p:blipFill>
          <p:spPr bwMode="auto">
            <a:xfrm>
              <a:off x="0" y="5690191"/>
              <a:ext cx="4646428" cy="4660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edical Border">
              <a:extLst>
                <a:ext uri="{FF2B5EF4-FFF2-40B4-BE49-F238E27FC236}">
                  <a16:creationId xmlns:a16="http://schemas.microsoft.com/office/drawing/2014/main" id="{4C2D5B59-1506-4C39-989A-1C1BA55E80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1952"/>
            <a:stretch/>
          </p:blipFill>
          <p:spPr bwMode="auto">
            <a:xfrm>
              <a:off x="4646428" y="5690191"/>
              <a:ext cx="4497572" cy="46606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Audio 4">
            <a:hlinkClick r:id="" action="ppaction://media"/>
            <a:extLst>
              <a:ext uri="{FF2B5EF4-FFF2-40B4-BE49-F238E27FC236}">
                <a16:creationId xmlns:a16="http://schemas.microsoft.com/office/drawing/2014/main" id="{3C314153-EB86-CFC4-EB96-C0601F11C5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80588766"/>
      </p:ext>
    </p:extLst>
  </p:cSld>
  <p:clrMapOvr>
    <a:masterClrMapping/>
  </p:clrMapOvr>
  <mc:AlternateContent xmlns:mc="http://schemas.openxmlformats.org/markup-compatibility/2006" xmlns:p14="http://schemas.microsoft.com/office/powerpoint/2010/main">
    <mc:Choice Requires="p14">
      <p:transition spd="slow" p14:dur="2000" advTm="34027"/>
    </mc:Choice>
    <mc:Fallback xmlns="">
      <p:transition spd="slow" advTm="3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420415" y="228600"/>
            <a:ext cx="8387254" cy="5204638"/>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400" b="1" dirty="0">
                <a:solidFill>
                  <a:srgbClr val="00B050"/>
                </a:solidFill>
              </a:rPr>
              <a:t>O is for…Open House/ Curriculum Night </a:t>
            </a:r>
          </a:p>
          <a:p>
            <a:pPr algn="ctr">
              <a:lnSpc>
                <a:spcPct val="113000"/>
              </a:lnSpc>
              <a:spcBef>
                <a:spcPts val="0"/>
              </a:spcBef>
            </a:pP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Wards Creek will be hosting our annual Curriculum Night. Teachers will share all of the important concepts your child will learn this year.</a:t>
            </a:r>
            <a:endParaRPr lang="en-US" sz="40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4711"/>
          <a:stretch/>
        </p:blipFill>
        <p:spPr>
          <a:xfrm>
            <a:off x="-201167" y="4716310"/>
            <a:ext cx="9124450" cy="2146945"/>
          </a:xfrm>
          <a:prstGeom prst="rect">
            <a:avLst/>
          </a:prstGeom>
        </p:spPr>
      </p:pic>
      <p:pic>
        <p:nvPicPr>
          <p:cNvPr id="5" name="Audio 4">
            <a:hlinkClick r:id="" action="ppaction://media"/>
            <a:extLst>
              <a:ext uri="{FF2B5EF4-FFF2-40B4-BE49-F238E27FC236}">
                <a16:creationId xmlns:a16="http://schemas.microsoft.com/office/drawing/2014/main" id="{FDB3E941-882B-483A-7089-C89042A863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19867255"/>
      </p:ext>
    </p:extLst>
  </p:cSld>
  <p:clrMapOvr>
    <a:masterClrMapping/>
  </p:clrMapOvr>
  <mc:AlternateContent xmlns:mc="http://schemas.openxmlformats.org/markup-compatibility/2006" xmlns:p14="http://schemas.microsoft.com/office/powerpoint/2010/main">
    <mc:Choice Requires="p14">
      <p:transition spd="slow" p14:dur="2000" advTm="18783"/>
    </mc:Choice>
    <mc:Fallback xmlns="">
      <p:transition spd="slow" advTm="1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6000">
              <a:schemeClr val="accent4">
                <a:lumMod val="20000"/>
                <a:lumOff val="80000"/>
              </a:schemeClr>
            </a:gs>
            <a:gs pos="74000">
              <a:schemeClr val="accent3">
                <a:lumMod val="60000"/>
                <a:lumOff val="40000"/>
              </a:schemeClr>
            </a:gs>
            <a:gs pos="83000">
              <a:schemeClr val="accent3">
                <a:lumMod val="60000"/>
                <a:lumOff val="40000"/>
              </a:schemeClr>
            </a:gs>
            <a:gs pos="100000">
              <a:schemeClr val="accent3">
                <a:lumMod val="75000"/>
              </a:schemeClr>
            </a:gs>
          </a:gsLst>
          <a:lin ang="5400000" scaled="1"/>
        </a:grad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B759D22-C410-4437-ADA5-08DECF90D09A}"/>
              </a:ext>
            </a:extLst>
          </p:cNvPr>
          <p:cNvPicPr>
            <a:picLocks noChangeAspect="1"/>
          </p:cNvPicPr>
          <p:nvPr/>
        </p:nvPicPr>
        <p:blipFill>
          <a:blip r:embed="rId5">
            <a:alphaModFix amt="8000"/>
            <a:extLst>
              <a:ext uri="{28A0092B-C50C-407E-A947-70E740481C1C}">
                <a14:useLocalDpi xmlns:a14="http://schemas.microsoft.com/office/drawing/2010/main" val="0"/>
              </a:ext>
            </a:extLst>
          </a:blip>
          <a:stretch>
            <a:fillRect/>
          </a:stretch>
        </p:blipFill>
        <p:spPr>
          <a:xfrm>
            <a:off x="2062506" y="486136"/>
            <a:ext cx="5320737" cy="5485295"/>
          </a:xfrm>
          <a:prstGeom prst="rect">
            <a:avLst/>
          </a:prstGeom>
          <a:noFill/>
          <a:effectLst/>
        </p:spPr>
      </p:pic>
      <p:sp>
        <p:nvSpPr>
          <p:cNvPr id="4" name="Rectangle 3">
            <a:extLst>
              <a:ext uri="{FF2B5EF4-FFF2-40B4-BE49-F238E27FC236}">
                <a16:creationId xmlns:a16="http://schemas.microsoft.com/office/drawing/2014/main" id="{70E13CFF-953F-476E-925A-6F89A3018EB0}"/>
              </a:ext>
            </a:extLst>
          </p:cNvPr>
          <p:cNvSpPr/>
          <p:nvPr/>
        </p:nvSpPr>
        <p:spPr>
          <a:xfrm>
            <a:off x="1911096" y="-39126"/>
            <a:ext cx="5623559" cy="1319286"/>
          </a:xfrm>
          <a:prstGeom prst="rect">
            <a:avLst/>
          </a:prstGeom>
        </p:spPr>
        <p:txBody>
          <a:bodyPr vert="horz" lIns="91440" tIns="45720" rIns="91440" bIns="45720" rtlCol="0" anchor="b">
            <a:normAutofit fontScale="55000" lnSpcReduction="20000"/>
          </a:bodyPr>
          <a:lstStyle/>
          <a:p>
            <a:pPr algn="ctr"/>
            <a:r>
              <a:rPr lang="en-US" sz="5900" b="1" dirty="0"/>
              <a:t>P is for…</a:t>
            </a:r>
            <a:r>
              <a:rPr lang="en-US" sz="5900" b="1" dirty="0">
                <a:latin typeface="Bree Serif"/>
                <a:ea typeface="Bree Serif"/>
                <a:cs typeface="Bree Serif"/>
                <a:sym typeface="Bree Serif"/>
              </a:rPr>
              <a:t>Positive Behavior Interventions and Supports </a:t>
            </a:r>
          </a:p>
          <a:p>
            <a:pPr lvl="0" algn="ctr"/>
            <a:r>
              <a:rPr lang="en-US" sz="6000" dirty="0">
                <a:latin typeface="Bree Serif"/>
                <a:ea typeface="Bree Serif"/>
                <a:cs typeface="Bree Serif"/>
                <a:sym typeface="Bree Serif"/>
              </a:rPr>
              <a:t>“The Wards Creek Way”</a:t>
            </a:r>
            <a:endParaRPr lang="en-US" sz="6000" b="0" i="0" kern="1200" dirty="0">
              <a:effectLst/>
              <a:latin typeface="+mj-lt"/>
              <a:ea typeface="+mj-ea"/>
              <a:cs typeface="+mj-cs"/>
            </a:endParaRPr>
          </a:p>
        </p:txBody>
      </p:sp>
      <p:sp>
        <p:nvSpPr>
          <p:cNvPr id="5" name="Rectangle 4">
            <a:extLst>
              <a:ext uri="{FF2B5EF4-FFF2-40B4-BE49-F238E27FC236}">
                <a16:creationId xmlns:a16="http://schemas.microsoft.com/office/drawing/2014/main" id="{9A86E4ED-52EF-47F0-8FE3-D20CBE8B20B5}"/>
              </a:ext>
            </a:extLst>
          </p:cNvPr>
          <p:cNvSpPr/>
          <p:nvPr/>
        </p:nvSpPr>
        <p:spPr>
          <a:xfrm>
            <a:off x="1096599" y="1805652"/>
            <a:ext cx="7338350" cy="3663394"/>
          </a:xfrm>
          <a:prstGeom prst="rect">
            <a:avLst/>
          </a:prstGeom>
        </p:spPr>
        <p:txBody>
          <a:bodyPr vert="horz" lIns="91440" tIns="45720" rIns="91440" bIns="45720" rtlCol="0">
            <a:normAutofit/>
          </a:bodyPr>
          <a:lstStyle/>
          <a:p>
            <a:pPr algn="ctr">
              <a:lnSpc>
                <a:spcPct val="90000"/>
              </a:lnSpc>
              <a:spcBef>
                <a:spcPts val="1000"/>
              </a:spcBef>
            </a:pPr>
            <a:endParaRPr lang="en-US" sz="4400" kern="1200" dirty="0">
              <a:latin typeface="+mn-lt"/>
              <a:ea typeface="+mn-ea"/>
              <a:cs typeface="+mn-cs"/>
            </a:endParaRPr>
          </a:p>
        </p:txBody>
      </p:sp>
      <p:sp>
        <p:nvSpPr>
          <p:cNvPr id="8" name="Rectangle 7">
            <a:extLst>
              <a:ext uri="{FF2B5EF4-FFF2-40B4-BE49-F238E27FC236}">
                <a16:creationId xmlns:a16="http://schemas.microsoft.com/office/drawing/2014/main" id="{486A79BE-FF6B-42C1-9A37-4D2F94B71E89}"/>
              </a:ext>
            </a:extLst>
          </p:cNvPr>
          <p:cNvSpPr/>
          <p:nvPr/>
        </p:nvSpPr>
        <p:spPr>
          <a:xfrm>
            <a:off x="671693" y="1280160"/>
            <a:ext cx="7763256" cy="3693319"/>
          </a:xfrm>
          <a:prstGeom prst="rect">
            <a:avLst/>
          </a:prstGeom>
        </p:spPr>
        <p:txBody>
          <a:bodyPr wrap="square">
            <a:spAutoFit/>
          </a:bodyPr>
          <a:lstStyle/>
          <a:p>
            <a:pPr marL="342900" lvl="0" indent="-342900">
              <a:buFont typeface="Arial" panose="020B0604020202020204" pitchFamily="34" charset="0"/>
              <a:buChar char="•"/>
            </a:pPr>
            <a:endParaRPr lang="en-US" sz="2400" dirty="0">
              <a:solidFill>
                <a:srgbClr val="000000"/>
              </a:solidFill>
              <a:latin typeface="Bree Serif"/>
              <a:ea typeface="Bree Serif"/>
              <a:cs typeface="Bree Serif"/>
              <a:sym typeface="Bree Serif"/>
            </a:endParaRPr>
          </a:p>
          <a:p>
            <a:pPr marL="342900" lvl="0" indent="-342900">
              <a:buFont typeface="Arial" panose="020B0604020202020204" pitchFamily="34" charset="0"/>
              <a:buChar char="•"/>
            </a:pPr>
            <a:r>
              <a:rPr lang="en-US" sz="2400" dirty="0">
                <a:solidFill>
                  <a:srgbClr val="000000"/>
                </a:solidFill>
                <a:latin typeface="Bree Serif"/>
                <a:ea typeface="Bree Serif"/>
                <a:cs typeface="Bree Serif"/>
                <a:sym typeface="Bree Serif"/>
              </a:rPr>
              <a:t>PBIS Handbook- “The Wards Creek Way”</a:t>
            </a:r>
          </a:p>
          <a:p>
            <a:pPr marL="342900" lvl="0" indent="-342900">
              <a:buFont typeface="Arial" panose="020B0604020202020204" pitchFamily="34" charset="0"/>
              <a:buChar char="•"/>
            </a:pPr>
            <a:r>
              <a:rPr lang="en-US" sz="2400" dirty="0">
                <a:solidFill>
                  <a:srgbClr val="000000"/>
                </a:solidFill>
                <a:latin typeface="Bree Serif"/>
                <a:ea typeface="Bree Serif"/>
                <a:cs typeface="Bree Serif"/>
                <a:sym typeface="Bree Serif"/>
              </a:rPr>
              <a:t>Common schoolwide expectations and language</a:t>
            </a:r>
          </a:p>
          <a:p>
            <a:pPr marL="342900" lvl="0" indent="-342900">
              <a:buFont typeface="Arial" panose="020B0604020202020204" pitchFamily="34" charset="0"/>
              <a:buChar char="•"/>
            </a:pPr>
            <a:r>
              <a:rPr lang="en-US" sz="2400" dirty="0">
                <a:solidFill>
                  <a:srgbClr val="000000"/>
                </a:solidFill>
                <a:latin typeface="Bree Serif"/>
                <a:ea typeface="Bree Serif"/>
                <a:cs typeface="Bree Serif"/>
                <a:sym typeface="Bree Serif"/>
              </a:rPr>
              <a:t>Ensures consistence and fairness across all classrooms</a:t>
            </a:r>
          </a:p>
          <a:p>
            <a:pPr marL="342900" lvl="0" indent="-342900">
              <a:buFont typeface="Arial" panose="020B0604020202020204" pitchFamily="34" charset="0"/>
              <a:buChar char="•"/>
            </a:pPr>
            <a:r>
              <a:rPr lang="en-US" sz="2400" dirty="0">
                <a:solidFill>
                  <a:srgbClr val="000000"/>
                </a:solidFill>
                <a:latin typeface="Bree Serif"/>
                <a:ea typeface="Bree Serif"/>
                <a:cs typeface="Bree Serif"/>
                <a:sym typeface="Bree Serif"/>
              </a:rPr>
              <a:t>Each teacher uses their own behavior system in the classroom</a:t>
            </a:r>
          </a:p>
          <a:p>
            <a:pPr marL="342900" lvl="0" indent="-342900">
              <a:buFont typeface="Arial" panose="020B0604020202020204" pitchFamily="34" charset="0"/>
              <a:buChar char="•"/>
            </a:pPr>
            <a:r>
              <a:rPr lang="en-US" sz="2400" dirty="0">
                <a:solidFill>
                  <a:srgbClr val="000000"/>
                </a:solidFill>
                <a:latin typeface="Bree Serif"/>
                <a:ea typeface="Bree Serif"/>
                <a:cs typeface="Bree Serif"/>
                <a:sym typeface="Bree Serif"/>
              </a:rPr>
              <a:t>Handbook posted on website</a:t>
            </a:r>
          </a:p>
          <a:p>
            <a:pPr marL="342900" lvl="0" indent="-342900">
              <a:buFont typeface="Arial" panose="020B0604020202020204" pitchFamily="34" charset="0"/>
              <a:buChar char="•"/>
            </a:pPr>
            <a:r>
              <a:rPr lang="en-US" sz="2400" dirty="0">
                <a:solidFill>
                  <a:srgbClr val="000000"/>
                </a:solidFill>
                <a:latin typeface="Bree Serif"/>
                <a:ea typeface="Bree Serif"/>
                <a:cs typeface="Bree Serif"/>
                <a:sym typeface="Bree Serif"/>
              </a:rPr>
              <a:t>Leaders with Character Assemblies</a:t>
            </a:r>
          </a:p>
          <a:p>
            <a:pPr marL="800100" lvl="1" indent="-342900">
              <a:buFont typeface="Arial" panose="020B0604020202020204" pitchFamily="34" charset="0"/>
              <a:buChar char="•"/>
            </a:pPr>
            <a:r>
              <a:rPr lang="en-US" sz="2400" dirty="0">
                <a:solidFill>
                  <a:srgbClr val="000000"/>
                </a:solidFill>
                <a:latin typeface="Bree Serif"/>
                <a:ea typeface="Bree Serif"/>
                <a:cs typeface="Bree Serif"/>
                <a:sym typeface="Bree Serif"/>
              </a:rPr>
              <a:t>Character Counts, Academics, and Growth Mindset</a:t>
            </a:r>
          </a:p>
          <a:p>
            <a:pPr marL="342900" lvl="0" indent="-342900">
              <a:buFont typeface="Arial" panose="020B0604020202020204" pitchFamily="34" charset="0"/>
              <a:buChar char="•"/>
            </a:pPr>
            <a:endParaRPr lang="en-US" dirty="0">
              <a:solidFill>
                <a:srgbClr val="000000"/>
              </a:solidFill>
              <a:latin typeface="Bree Serif"/>
              <a:ea typeface="Bree Serif"/>
              <a:cs typeface="Bree Serif"/>
              <a:sym typeface="Bree Serif"/>
            </a:endParaRPr>
          </a:p>
        </p:txBody>
      </p:sp>
      <p:pic>
        <p:nvPicPr>
          <p:cNvPr id="3" name="Audio 2">
            <a:hlinkClick r:id="" action="ppaction://media"/>
            <a:extLst>
              <a:ext uri="{FF2B5EF4-FFF2-40B4-BE49-F238E27FC236}">
                <a16:creationId xmlns:a16="http://schemas.microsoft.com/office/drawing/2014/main" id="{17B89EF8-F570-05DB-F618-991351F77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73654070"/>
      </p:ext>
    </p:extLst>
  </p:cSld>
  <p:clrMapOvr>
    <a:masterClrMapping/>
  </p:clrMapOvr>
  <mc:AlternateContent xmlns:mc="http://schemas.openxmlformats.org/markup-compatibility/2006" xmlns:p14="http://schemas.microsoft.com/office/powerpoint/2010/main">
    <mc:Choice Requires="p14">
      <p:transition spd="slow" p14:dur="2000" advTm="55989"/>
    </mc:Choice>
    <mc:Fallback xmlns="">
      <p:transition spd="slow" advTm="5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99393" y="368300"/>
            <a:ext cx="8387255" cy="5503281"/>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accent4"/>
                </a:solidFill>
              </a:rPr>
              <a:t>P is for…PTO</a:t>
            </a:r>
          </a:p>
          <a:p>
            <a:pPr>
              <a:lnSpc>
                <a:spcPct val="113000"/>
              </a:lnSpc>
              <a:spcBef>
                <a:spcPts val="0"/>
              </a:spcBef>
            </a:pPr>
            <a:endPar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571500" indent="-571500">
              <a:lnSpc>
                <a:spcPct val="113000"/>
              </a:lnSpc>
              <a:spcBef>
                <a:spcPts val="0"/>
              </a:spcBef>
              <a:buFont typeface="Arial" panose="020B0604020202020204" pitchFamily="34" charset="0"/>
              <a:buChar cha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Our wonderful PTO supports the educational needs of students and staff as well as facility enhancements</a:t>
            </a:r>
          </a:p>
          <a:p>
            <a:pPr marL="571500" indent="-571500">
              <a:lnSpc>
                <a:spcPct val="113000"/>
              </a:lnSpc>
              <a:spcBef>
                <a:spcPts val="0"/>
              </a:spcBef>
              <a:buFont typeface="Arial" panose="020B0604020202020204" pitchFamily="34" charset="0"/>
              <a:buChar cha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Visit the WCES PTO link on our homepage </a:t>
            </a: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5"/>
              </a:rPr>
              <a:t>www.wardscreekpto.com</a:t>
            </a:r>
            <a:endPar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571500" indent="-571500">
              <a:lnSpc>
                <a:spcPct val="113000"/>
              </a:lnSpc>
              <a:spcBef>
                <a:spcPts val="0"/>
              </a:spcBef>
              <a:buFont typeface="Arial" panose="020B0604020202020204" pitchFamily="34" charset="0"/>
              <a:buChar cha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PTO Website contains information on joining, buying spirit wear, and all the fun family activities </a:t>
            </a:r>
          </a:p>
          <a:p>
            <a:pPr marL="571500" indent="-571500">
              <a:lnSpc>
                <a:spcPct val="113000"/>
              </a:lnSpc>
              <a:spcBef>
                <a:spcPts val="0"/>
              </a:spcBef>
              <a:buFont typeface="Arial" panose="020B0604020202020204" pitchFamily="34" charset="0"/>
              <a:buChar cha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They also have a Facebook page</a:t>
            </a:r>
          </a:p>
          <a:p>
            <a:pPr marL="571500" indent="-571500">
              <a:lnSpc>
                <a:spcPct val="113000"/>
              </a:lnSpc>
              <a:spcBef>
                <a:spcPts val="0"/>
              </a:spcBef>
              <a:buFont typeface="Arial" panose="020B0604020202020204" pitchFamily="34" charset="0"/>
              <a:buChar cha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Please consider getting involved, we need you!  </a:t>
            </a:r>
          </a:p>
        </p:txBody>
      </p:sp>
      <p:grpSp>
        <p:nvGrpSpPr>
          <p:cNvPr id="2" name="Group 1"/>
          <p:cNvGrpSpPr/>
          <p:nvPr/>
        </p:nvGrpSpPr>
        <p:grpSpPr>
          <a:xfrm>
            <a:off x="0" y="5966174"/>
            <a:ext cx="9144000" cy="842582"/>
            <a:chOff x="0" y="5292659"/>
            <a:chExt cx="9144000" cy="842582"/>
          </a:xfrm>
        </p:grpSpPr>
        <p:pic>
          <p:nvPicPr>
            <p:cNvPr id="3" name="Picture 2" descr="Clipart - Prismatic Handprints Frame"/>
            <p:cNvPicPr>
              <a:picLocks noChangeAspect="1"/>
            </p:cNvPicPr>
            <p:nvPr/>
          </p:nvPicPr>
          <p:blipFill rotWithShape="1">
            <a:blip r:embed="rId6" cstate="print">
              <a:extLst>
                <a:ext uri="{28A0092B-C50C-407E-A947-70E740481C1C}">
                  <a14:useLocalDpi xmlns:a14="http://schemas.microsoft.com/office/drawing/2010/main" val="0"/>
                </a:ext>
              </a:extLst>
            </a:blip>
            <a:srcRect l="4827" t="93631" r="3678"/>
            <a:stretch/>
          </p:blipFill>
          <p:spPr>
            <a:xfrm>
              <a:off x="0" y="5761247"/>
              <a:ext cx="9144000" cy="373994"/>
            </a:xfrm>
            <a:prstGeom prst="rect">
              <a:avLst/>
            </a:prstGeom>
          </p:spPr>
        </p:pic>
        <p:pic>
          <p:nvPicPr>
            <p:cNvPr id="4" name="Picture 3" descr="Clipart - Prismatic Handprints Frame"/>
            <p:cNvPicPr>
              <a:picLocks noChangeAspect="1"/>
            </p:cNvPicPr>
            <p:nvPr/>
          </p:nvPicPr>
          <p:blipFill rotWithShape="1">
            <a:blip r:embed="rId6" cstate="print">
              <a:extLst>
                <a:ext uri="{28A0092B-C50C-407E-A947-70E740481C1C}">
                  <a14:useLocalDpi xmlns:a14="http://schemas.microsoft.com/office/drawing/2010/main" val="0"/>
                </a:ext>
              </a:extLst>
            </a:blip>
            <a:srcRect l="4827" t="93631" r="3678"/>
            <a:stretch/>
          </p:blipFill>
          <p:spPr>
            <a:xfrm rot="10800000">
              <a:off x="0" y="5292659"/>
              <a:ext cx="9144000" cy="373994"/>
            </a:xfrm>
            <a:prstGeom prst="rect">
              <a:avLst/>
            </a:prstGeom>
          </p:spPr>
        </p:pic>
      </p:grpSp>
      <p:pic>
        <p:nvPicPr>
          <p:cNvPr id="6" name="Audio 5">
            <a:hlinkClick r:id="" action="ppaction://media"/>
            <a:extLst>
              <a:ext uri="{FF2B5EF4-FFF2-40B4-BE49-F238E27FC236}">
                <a16:creationId xmlns:a16="http://schemas.microsoft.com/office/drawing/2014/main" id="{5753C811-D60E-40AA-337E-3FD4018101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45815763"/>
      </p:ext>
    </p:extLst>
  </p:cSld>
  <p:clrMapOvr>
    <a:masterClrMapping/>
  </p:clrMapOvr>
  <mc:AlternateContent xmlns:mc="http://schemas.openxmlformats.org/markup-compatibility/2006" xmlns:p14="http://schemas.microsoft.com/office/powerpoint/2010/main">
    <mc:Choice Requires="p14">
      <p:transition spd="slow" p14:dur="2000" advTm="27270"/>
    </mc:Choice>
    <mc:Fallback xmlns="">
      <p:transition spd="slow" advTm="2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C83246-60DB-47B6-9B2F-B83DDB5D063F}"/>
              </a:ext>
            </a:extLst>
          </p:cNvPr>
          <p:cNvSpPr/>
          <p:nvPr/>
        </p:nvSpPr>
        <p:spPr>
          <a:xfrm>
            <a:off x="0" y="0"/>
            <a:ext cx="9144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0" y="641132"/>
            <a:ext cx="9143999" cy="4792106"/>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300" b="1" dirty="0">
                <a:solidFill>
                  <a:schemeClr val="accent1"/>
                </a:solidFill>
              </a:rPr>
              <a:t>Q is for…Quick Goodbyes</a:t>
            </a:r>
          </a:p>
          <a:p>
            <a:pPr algn="ctr"/>
            <a:endParaRPr lang="en-US" sz="2800" dirty="0"/>
          </a:p>
          <a:p>
            <a:pPr algn="ctr">
              <a:lnSpc>
                <a:spcPct val="113000"/>
              </a:lnSpc>
              <a:spcBef>
                <a:spcPts val="0"/>
              </a:spcBef>
            </a:pP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Quick goodbyes leave dry eyes! </a:t>
            </a:r>
            <a:endParaRPr lang="en-US" sz="3200" b="1" dirty="0">
              <a:solidFill>
                <a:schemeClr val="accent1"/>
              </a:solidFill>
            </a:endParaRPr>
          </a:p>
        </p:txBody>
      </p:sp>
      <p:pic>
        <p:nvPicPr>
          <p:cNvPr id="2" name="Picture 1" descr="Smile Note Paper Free Stock Photo - Public Domain Pictures"/>
          <p:cNvPicPr>
            <a:picLocks noChangeAspect="1"/>
          </p:cNvPicPr>
          <p:nvPr/>
        </p:nvPicPr>
        <p:blipFill rotWithShape="1">
          <a:blip r:embed="rId5">
            <a:extLst>
              <a:ext uri="{28A0092B-C50C-407E-A947-70E740481C1C}">
                <a14:useLocalDpi xmlns:a14="http://schemas.microsoft.com/office/drawing/2010/main" val="0"/>
              </a:ext>
            </a:extLst>
          </a:blip>
          <a:srcRect b="71215"/>
          <a:stretch/>
        </p:blipFill>
        <p:spPr>
          <a:xfrm>
            <a:off x="0" y="4666594"/>
            <a:ext cx="9144000" cy="1807170"/>
          </a:xfrm>
          <a:prstGeom prst="rect">
            <a:avLst/>
          </a:prstGeom>
        </p:spPr>
      </p:pic>
      <p:pic>
        <p:nvPicPr>
          <p:cNvPr id="7" name="Audio 6">
            <a:hlinkClick r:id="" action="ppaction://media"/>
            <a:extLst>
              <a:ext uri="{FF2B5EF4-FFF2-40B4-BE49-F238E27FC236}">
                <a16:creationId xmlns:a16="http://schemas.microsoft.com/office/drawing/2014/main" id="{C95BE52D-53C2-2881-D421-4D21E5211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46574064"/>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2143" y="5168766"/>
            <a:ext cx="8405178" cy="741146"/>
            <a:chOff x="318407" y="4949665"/>
            <a:chExt cx="8405178" cy="1535781"/>
          </a:xfrm>
        </p:grpSpPr>
        <p:pic>
          <p:nvPicPr>
            <p:cNvPr id="10242" name="Picture 2" descr="Image result for music notes">
              <a:extLst>
                <a:ext uri="{FF2B5EF4-FFF2-40B4-BE49-F238E27FC236}">
                  <a16:creationId xmlns:a16="http://schemas.microsoft.com/office/drawing/2014/main" id="{40E12C22-A5DE-4A24-87B8-9DC2B6A0C1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407" y="4996303"/>
              <a:ext cx="2147802" cy="1489143"/>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physical education clip art">
              <a:extLst>
                <a:ext uri="{FF2B5EF4-FFF2-40B4-BE49-F238E27FC236}">
                  <a16:creationId xmlns:a16="http://schemas.microsoft.com/office/drawing/2014/main" id="{07058352-DA84-494C-8777-BBC279CA31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138" y="5051668"/>
              <a:ext cx="1321766" cy="1146262"/>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 result for art school clip art">
              <a:extLst>
                <a:ext uri="{FF2B5EF4-FFF2-40B4-BE49-F238E27FC236}">
                  <a16:creationId xmlns:a16="http://schemas.microsoft.com/office/drawing/2014/main" id="{E0CE4142-8796-4B77-9676-F415B340A0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2513" y="5086435"/>
              <a:ext cx="1395986" cy="1395986"/>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Image result for library clip art">
              <a:extLst>
                <a:ext uri="{FF2B5EF4-FFF2-40B4-BE49-F238E27FC236}">
                  <a16:creationId xmlns:a16="http://schemas.microsoft.com/office/drawing/2014/main" id="{5CEE8E98-0B8C-4571-A5AD-7B3FB723F3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4649" y="4949665"/>
              <a:ext cx="1638936" cy="138326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420415" y="114301"/>
            <a:ext cx="8387254" cy="5318938"/>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4800" b="1" dirty="0">
                <a:solidFill>
                  <a:srgbClr val="990033"/>
                </a:solidFill>
              </a:rPr>
              <a:t>R is for…Related Arts Classes</a:t>
            </a:r>
          </a:p>
          <a:p>
            <a:pPr algn="ctr"/>
            <a:endParaRPr lang="en-US" sz="900" b="1" dirty="0">
              <a:solidFill>
                <a:srgbClr val="990033"/>
              </a:solidFill>
            </a:endParaRPr>
          </a:p>
          <a:p>
            <a:pPr algn="ctr">
              <a:lnSpc>
                <a:spcPct val="113000"/>
              </a:lnSpc>
              <a:spcBef>
                <a:spcPts val="0"/>
              </a:spcBef>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Students will rotate related arts classes each day   </a:t>
            </a:r>
          </a:p>
          <a:p>
            <a:pPr algn="ctr">
              <a:lnSpc>
                <a:spcPct val="113000"/>
              </a:lnSpc>
              <a:spcBef>
                <a:spcPts val="0"/>
              </a:spcBef>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Music – Kathryn Eaton</a:t>
            </a:r>
          </a:p>
          <a:p>
            <a:pPr algn="ctr">
              <a:lnSpc>
                <a:spcPct val="113000"/>
              </a:lnSpc>
              <a:spcBef>
                <a:spcPts val="0"/>
              </a:spcBef>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Art – Kristen Kasper</a:t>
            </a:r>
          </a:p>
          <a:p>
            <a:pPr algn="ctr">
              <a:lnSpc>
                <a:spcPct val="113000"/>
              </a:lnSpc>
              <a:spcBef>
                <a:spcPts val="0"/>
              </a:spcBef>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  - Coaches - Tim Heise and Dennis Milite</a:t>
            </a:r>
          </a:p>
          <a:p>
            <a:pPr algn="ctr">
              <a:lnSpc>
                <a:spcPct val="113000"/>
              </a:lnSpc>
              <a:spcBef>
                <a:spcPts val="0"/>
              </a:spcBef>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Media – Kristin Fanning</a:t>
            </a:r>
          </a:p>
          <a:p>
            <a:pPr algn="ctr">
              <a:lnSpc>
                <a:spcPct val="113000"/>
              </a:lnSpc>
              <a:spcBef>
                <a:spcPts val="0"/>
              </a:spcBef>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STEM –Ximena Vergara</a:t>
            </a:r>
          </a:p>
          <a:p>
            <a:pPr algn="ctr">
              <a:lnSpc>
                <a:spcPct val="113000"/>
              </a:lnSpc>
              <a:spcBef>
                <a:spcPts val="0"/>
              </a:spcBef>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Health – Kelly Allsup</a:t>
            </a:r>
          </a:p>
          <a:p>
            <a:pPr algn="ctr">
              <a:lnSpc>
                <a:spcPct val="113000"/>
              </a:lnSpc>
              <a:spcBef>
                <a:spcPts val="0"/>
              </a:spcBef>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Computer Literacy – Filiz Montanez</a:t>
            </a:r>
          </a:p>
          <a:p>
            <a:pPr algn="ctr">
              <a:lnSpc>
                <a:spcPct val="113000"/>
              </a:lnSpc>
              <a:spcBef>
                <a:spcPts val="0"/>
              </a:spcBef>
            </a:pPr>
            <a:endParaRPr lang="en-US" sz="2400"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a:lnSpc>
                <a:spcPct val="113000"/>
              </a:lnSpc>
              <a:spcBef>
                <a:spcPts val="0"/>
              </a:spcBef>
            </a:pPr>
            <a:r>
              <a:rPr lang="en-US" sz="32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3200"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algn="ctr"/>
            <a:endParaRPr lang="en-US" sz="2800" b="1" dirty="0">
              <a:solidFill>
                <a:schemeClr val="accent1"/>
              </a:solidFill>
            </a:endParaRPr>
          </a:p>
        </p:txBody>
      </p:sp>
      <p:pic>
        <p:nvPicPr>
          <p:cNvPr id="6" name="Audio 5">
            <a:hlinkClick r:id="" action="ppaction://media"/>
            <a:extLst>
              <a:ext uri="{FF2B5EF4-FFF2-40B4-BE49-F238E27FC236}">
                <a16:creationId xmlns:a16="http://schemas.microsoft.com/office/drawing/2014/main" id="{9E0F6D26-865B-490A-40EB-6DE4F4910C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20946133"/>
      </p:ext>
    </p:extLst>
  </p:cSld>
  <p:clrMapOvr>
    <a:masterClrMapping/>
  </p:clrMapOvr>
  <mc:AlternateContent xmlns:mc="http://schemas.openxmlformats.org/markup-compatibility/2006" xmlns:p14="http://schemas.microsoft.com/office/powerpoint/2010/main">
    <mc:Choice Requires="p14">
      <p:transition spd="slow" p14:dur="2000" advTm="16681"/>
    </mc:Choice>
    <mc:Fallback xmlns="">
      <p:transition spd="slow" advTm="1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0896" y="5687568"/>
            <a:ext cx="8650223" cy="1024750"/>
            <a:chOff x="35145" y="5180302"/>
            <a:chExt cx="9092032" cy="1388889"/>
          </a:xfrm>
        </p:grpSpPr>
        <p:pic>
          <p:nvPicPr>
            <p:cNvPr id="11268" name="Picture 4" descr="Image result for week clip art">
              <a:extLst>
                <a:ext uri="{FF2B5EF4-FFF2-40B4-BE49-F238E27FC236}">
                  <a16:creationId xmlns:a16="http://schemas.microsoft.com/office/drawing/2014/main" id="{E309DE7C-4B65-465B-8C98-BEFE6FD9BD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45" y="5231858"/>
              <a:ext cx="1799110" cy="80116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elated image">
              <a:extLst>
                <a:ext uri="{FF2B5EF4-FFF2-40B4-BE49-F238E27FC236}">
                  <a16:creationId xmlns:a16="http://schemas.microsoft.com/office/drawing/2014/main" id="{97099E0C-F08F-4C34-AFD8-30BACBDEA5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9939" y="5675602"/>
              <a:ext cx="1798440" cy="78771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Exquisite Days Of The Week Clip Art Library">
              <a:extLst>
                <a:ext uri="{FF2B5EF4-FFF2-40B4-BE49-F238E27FC236}">
                  <a16:creationId xmlns:a16="http://schemas.microsoft.com/office/drawing/2014/main" id="{0AAB00B9-6866-4705-ABE4-4267734519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4063" y="5180302"/>
              <a:ext cx="1818110" cy="85792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Related image">
              <a:extLst>
                <a:ext uri="{FF2B5EF4-FFF2-40B4-BE49-F238E27FC236}">
                  <a16:creationId xmlns:a16="http://schemas.microsoft.com/office/drawing/2014/main" id="{8F6CB7E9-BD65-44C8-A38B-B3596BE0C5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2025" y="5231858"/>
              <a:ext cx="1525152" cy="86832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Image result for week clip art">
              <a:extLst>
                <a:ext uri="{FF2B5EF4-FFF2-40B4-BE49-F238E27FC236}">
                  <a16:creationId xmlns:a16="http://schemas.microsoft.com/office/drawing/2014/main" id="{9847129E-64FC-49A5-AD7C-7940865889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7857" y="5711270"/>
              <a:ext cx="1818780" cy="85792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88883" y="145682"/>
            <a:ext cx="8366234" cy="5745831"/>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00B050"/>
                </a:solidFill>
              </a:rPr>
              <a:t>S is for…Staggered Start </a:t>
            </a:r>
          </a:p>
          <a:p>
            <a:pPr algn="ctr"/>
            <a:r>
              <a:rPr lang="en-US" sz="3200" b="1" dirty="0">
                <a:solidFill>
                  <a:srgbClr val="00B050"/>
                </a:solidFill>
              </a:rPr>
              <a:t>(Kindergarten only)</a:t>
            </a:r>
          </a:p>
          <a:p>
            <a:pPr marL="457200" indent="-457200">
              <a:lnSpc>
                <a:spcPct val="113000"/>
              </a:lnSpc>
              <a:spcBef>
                <a:spcPts val="0"/>
              </a:spcBef>
              <a:buFont typeface="Arial" panose="020B0604020202020204" pitchFamily="34" charset="0"/>
              <a:buChar char="•"/>
            </a:pPr>
            <a:r>
              <a:rPr lang="en-US" sz="2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 Johns County Schools utilize staggered start for kindergarten students</a:t>
            </a:r>
          </a:p>
          <a:p>
            <a:pPr marL="457200" indent="-457200">
              <a:lnSpc>
                <a:spcPct val="113000"/>
              </a:lnSpc>
              <a:spcBef>
                <a:spcPts val="0"/>
              </a:spcBef>
              <a:buFont typeface="Arial" panose="020B0604020202020204" pitchFamily="34" charset="0"/>
              <a:buChar char="•"/>
            </a:pPr>
            <a:r>
              <a:rPr lang="en-US" sz="2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Students are staggered on August 10</a:t>
            </a:r>
            <a:r>
              <a:rPr lang="en-US" sz="2600" kern="14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a:t>
            </a:r>
            <a:r>
              <a:rPr lang="en-US" sz="2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11</a:t>
            </a:r>
            <a:r>
              <a:rPr lang="en-US" sz="2600" kern="14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a:t>
            </a:r>
            <a:r>
              <a:rPr lang="en-US" sz="2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14</a:t>
            </a:r>
            <a:r>
              <a:rPr lang="en-US" sz="2600" kern="14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a:t>
            </a:r>
            <a:r>
              <a:rPr lang="en-US" sz="2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and 15</a:t>
            </a:r>
            <a:r>
              <a:rPr lang="en-US" sz="2600" kern="14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a:t>
            </a:r>
            <a:r>
              <a:rPr lang="en-US" sz="2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All students start full-time on Wednesday   </a:t>
            </a:r>
          </a:p>
          <a:p>
            <a:pPr marL="457200" indent="-457200">
              <a:lnSpc>
                <a:spcPct val="113000"/>
              </a:lnSpc>
              <a:spcBef>
                <a:spcPts val="0"/>
              </a:spcBef>
              <a:buFont typeface="Arial" panose="020B0604020202020204" pitchFamily="34" charset="0"/>
              <a:buChar char="•"/>
            </a:pPr>
            <a:r>
              <a:rPr lang="en-US" sz="2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year, on your child’s designated day, we will ask you to arrive at 8:45am and park in the parent parking lot  </a:t>
            </a:r>
          </a:p>
          <a:p>
            <a:pPr marL="457200" indent="-457200">
              <a:lnSpc>
                <a:spcPct val="113000"/>
              </a:lnSpc>
              <a:spcBef>
                <a:spcPts val="0"/>
              </a:spcBef>
              <a:buFont typeface="Arial" panose="020B0604020202020204" pitchFamily="34" charset="0"/>
              <a:buChar char="•"/>
            </a:pPr>
            <a:r>
              <a:rPr lang="en-US" sz="2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On their staggered start morning, parents may walk students to meet their child’s teacher on the sidewalk  </a:t>
            </a:r>
          </a:p>
          <a:p>
            <a:pPr marL="457200" indent="-457200">
              <a:lnSpc>
                <a:spcPct val="113000"/>
              </a:lnSpc>
              <a:spcBef>
                <a:spcPts val="0"/>
              </a:spcBef>
              <a:buFont typeface="Arial" panose="020B0604020202020204" pitchFamily="34" charset="0"/>
              <a:buChar char="•"/>
            </a:pPr>
            <a:r>
              <a:rPr lang="en-US" sz="2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Students who ride the bus will be escorted to their classroom at the regular time </a:t>
            </a:r>
            <a:endParaRPr lang="en-US" sz="2600"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A7C2F158-D3CE-37AC-AD6E-6443483BBE6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90497606"/>
      </p:ext>
    </p:extLst>
  </p:cSld>
  <p:clrMapOvr>
    <a:masterClrMapping/>
  </p:clrMapOvr>
  <mc:AlternateContent xmlns:mc="http://schemas.openxmlformats.org/markup-compatibility/2006" xmlns:p14="http://schemas.microsoft.com/office/powerpoint/2010/main">
    <mc:Choice Requires="p14">
      <p:transition spd="slow" p14:dur="2000" advTm="22347"/>
    </mc:Choice>
    <mc:Fallback xmlns="">
      <p:transition spd="slow" advTm="2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5B63A8-53FB-4074-B12C-82BEC5D9A96E}"/>
              </a:ext>
            </a:extLst>
          </p:cNvPr>
          <p:cNvSpPr/>
          <p:nvPr/>
        </p:nvSpPr>
        <p:spPr>
          <a:xfrm>
            <a:off x="0" y="0"/>
            <a:ext cx="9144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0" y="6204030"/>
            <a:ext cx="9144000" cy="850740"/>
            <a:chOff x="0" y="5118172"/>
            <a:chExt cx="9144000" cy="893136"/>
          </a:xfrm>
        </p:grpSpPr>
        <p:pic>
          <p:nvPicPr>
            <p:cNvPr id="1028" name="Picture 4" descr="Image result for school bus border">
              <a:extLst>
                <a:ext uri="{FF2B5EF4-FFF2-40B4-BE49-F238E27FC236}">
                  <a16:creationId xmlns:a16="http://schemas.microsoft.com/office/drawing/2014/main" id="{ED2A4250-B2C9-472F-9652-8A4CDD6B8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721" b="42651"/>
            <a:stretch/>
          </p:blipFill>
          <p:spPr bwMode="auto">
            <a:xfrm>
              <a:off x="0" y="5118172"/>
              <a:ext cx="5715000" cy="8931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school bus border">
              <a:extLst>
                <a:ext uri="{FF2B5EF4-FFF2-40B4-BE49-F238E27FC236}">
                  <a16:creationId xmlns:a16="http://schemas.microsoft.com/office/drawing/2014/main" id="{DBE79FF4-EAEB-4DFC-AFE0-3E2719CB56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721" r="39814" b="42651"/>
            <a:stretch/>
          </p:blipFill>
          <p:spPr bwMode="auto">
            <a:xfrm>
              <a:off x="5704367" y="5118172"/>
              <a:ext cx="3439633" cy="89313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201168" y="196770"/>
            <a:ext cx="8741664" cy="6007260"/>
          </a:xfrm>
          <a:prstGeom prst="rect">
            <a:avLst/>
          </a:prstGeom>
          <a:scene3d>
            <a:camera prst="orthographicFront"/>
            <a:lightRig rig="threePt" dir="t"/>
          </a:scene3d>
          <a:sp3d/>
        </p:spPr>
        <p:txBody>
          <a:bodyPr anchor="t">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accent4"/>
                </a:solidFill>
              </a:rPr>
              <a:t>T is for…Transportation</a:t>
            </a:r>
          </a:p>
          <a:p>
            <a:pPr marL="342900" indent="-342900">
              <a:lnSpc>
                <a:spcPct val="113000"/>
              </a:lnSpc>
              <a:spcBef>
                <a:spcPts val="0"/>
              </a:spcBef>
              <a:buFont typeface="Arial" panose="020B0604020202020204" pitchFamily="34" charset="0"/>
              <a:buChar char="•"/>
            </a:pPr>
            <a:r>
              <a:rPr lang="en-US" sz="2400" kern="1400" dirty="0">
                <a:solidFill>
                  <a:srgbClr val="000000"/>
                </a:solidFill>
                <a:ea typeface="Times New Roman" panose="02020603050405020304" pitchFamily="18" charset="0"/>
                <a:cs typeface="Times New Roman"/>
              </a:rPr>
              <a:t>Consistent transportation routines helps make for a smooth transition to school</a:t>
            </a:r>
            <a:br>
              <a:rPr lang="en-US" sz="2400" kern="1400" dirty="0">
                <a:solidFill>
                  <a:srgbClr val="000000"/>
                </a:solidFill>
                <a:ea typeface="Times New Roman" panose="02020603050405020304" pitchFamily="18" charset="0"/>
                <a:cs typeface="Times New Roman"/>
              </a:rPr>
            </a:br>
            <a:endParaRPr lang="en-US" sz="2400" kern="1400" dirty="0">
              <a:solidFill>
                <a:srgbClr val="000000"/>
              </a:solidFill>
              <a:ea typeface="Times New Roman" panose="02020603050405020304" pitchFamily="18" charset="0"/>
              <a:cs typeface="Times New Roman"/>
            </a:endParaRPr>
          </a:p>
          <a:p>
            <a:pPr marL="342900" indent="-342900">
              <a:lnSpc>
                <a:spcPct val="113000"/>
              </a:lnSpc>
              <a:spcBef>
                <a:spcPts val="0"/>
              </a:spcBef>
              <a:buFont typeface="Arial" panose="020B0604020202020204" pitchFamily="34" charset="0"/>
              <a:buChar char="•"/>
            </a:pPr>
            <a:r>
              <a:rPr lang="en-US" sz="2400" kern="1400" dirty="0">
                <a:solidFill>
                  <a:srgbClr val="000000"/>
                </a:solidFill>
                <a:ea typeface="Times New Roman" panose="02020603050405020304" pitchFamily="18" charset="0"/>
                <a:cs typeface="Times New Roman"/>
              </a:rPr>
              <a:t>PreK ESE and K bus riders are seated on buses first</a:t>
            </a:r>
            <a:br>
              <a:rPr lang="en-US" sz="2400" kern="1400" dirty="0">
                <a:solidFill>
                  <a:srgbClr val="000000"/>
                </a:solidFill>
                <a:ea typeface="Times New Roman" panose="02020603050405020304" pitchFamily="18" charset="0"/>
                <a:cs typeface="Times New Roman"/>
              </a:rPr>
            </a:br>
            <a:endParaRPr lang="en-US" sz="2400" kern="1400" dirty="0">
              <a:solidFill>
                <a:srgbClr val="000000"/>
              </a:solidFill>
              <a:ea typeface="Times New Roman" panose="02020603050405020304" pitchFamily="18" charset="0"/>
              <a:cs typeface="Times New Roman"/>
            </a:endParaRPr>
          </a:p>
          <a:p>
            <a:pPr marL="342900" indent="-342900">
              <a:lnSpc>
                <a:spcPct val="113000"/>
              </a:lnSpc>
              <a:spcBef>
                <a:spcPts val="0"/>
              </a:spcBef>
              <a:buFont typeface="Arial" panose="020B0604020202020204" pitchFamily="34" charset="0"/>
              <a:buChar char="•"/>
            </a:pPr>
            <a:r>
              <a:rPr lang="en-US" sz="2400" kern="1400" dirty="0">
                <a:solidFill>
                  <a:srgbClr val="000000"/>
                </a:solidFill>
                <a:ea typeface="Times New Roman" panose="02020603050405020304" pitchFamily="18" charset="0"/>
                <a:cs typeface="Times New Roman"/>
              </a:rPr>
              <a:t>All Pk ESE-1</a:t>
            </a:r>
            <a:r>
              <a:rPr lang="en-US" sz="2400" kern="1400" baseline="30000" dirty="0">
                <a:solidFill>
                  <a:srgbClr val="000000"/>
                </a:solidFill>
                <a:ea typeface="Times New Roman" panose="02020603050405020304" pitchFamily="18" charset="0"/>
                <a:cs typeface="Times New Roman"/>
              </a:rPr>
              <a:t>st</a:t>
            </a:r>
            <a:r>
              <a:rPr lang="en-US" sz="2400" kern="1400" dirty="0">
                <a:solidFill>
                  <a:srgbClr val="000000"/>
                </a:solidFill>
                <a:ea typeface="Times New Roman" panose="02020603050405020304" pitchFamily="18" charset="0"/>
                <a:cs typeface="Times New Roman"/>
              </a:rPr>
              <a:t> grade students have colored bus tags with corresponding animals attached to their backpacks</a:t>
            </a:r>
            <a:br>
              <a:rPr lang="en-US" sz="2400" kern="1400" dirty="0">
                <a:solidFill>
                  <a:srgbClr val="000000"/>
                </a:solidFill>
                <a:ea typeface="Times New Roman" panose="02020603050405020304" pitchFamily="18" charset="0"/>
                <a:cs typeface="Times New Roman"/>
              </a:rPr>
            </a:br>
            <a:endParaRPr lang="en-US" sz="2400" kern="1400" dirty="0">
              <a:solidFill>
                <a:srgbClr val="000000"/>
              </a:solidFill>
              <a:ea typeface="Times New Roman" panose="02020603050405020304" pitchFamily="18" charset="0"/>
              <a:cs typeface="Times New Roman"/>
            </a:endParaRPr>
          </a:p>
          <a:p>
            <a:pPr marL="342900" indent="-342900">
              <a:lnSpc>
                <a:spcPct val="113000"/>
              </a:lnSpc>
              <a:spcBef>
                <a:spcPts val="0"/>
              </a:spcBef>
              <a:buFont typeface="Arial" panose="020B0604020202020204" pitchFamily="34" charset="0"/>
              <a:buChar char="•"/>
            </a:pPr>
            <a:r>
              <a:rPr lang="en-US" sz="2400" kern="1400" dirty="0">
                <a:solidFill>
                  <a:srgbClr val="000000"/>
                </a:solidFill>
                <a:ea typeface="Times New Roman" panose="02020603050405020304" pitchFamily="18" charset="0"/>
                <a:cs typeface="Times New Roman"/>
              </a:rPr>
              <a:t>Staff will assist students to their designated location during arrival and dismissal time</a:t>
            </a:r>
            <a:br>
              <a:rPr lang="en-US" sz="2400" kern="1400" dirty="0">
                <a:solidFill>
                  <a:srgbClr val="000000"/>
                </a:solidFill>
                <a:ea typeface="Times New Roman" panose="02020603050405020304" pitchFamily="18" charset="0"/>
                <a:cs typeface="Times New Roman"/>
              </a:rPr>
            </a:br>
            <a:endParaRPr lang="en-US" sz="2400" kern="1400" dirty="0">
              <a:solidFill>
                <a:srgbClr val="000000"/>
              </a:solidFill>
              <a:ea typeface="Times New Roman" panose="02020603050405020304" pitchFamily="18" charset="0"/>
              <a:cs typeface="Times New Roman"/>
            </a:endParaRPr>
          </a:p>
          <a:p>
            <a:pPr marL="342900" indent="-342900">
              <a:lnSpc>
                <a:spcPct val="113000"/>
              </a:lnSpc>
              <a:spcBef>
                <a:spcPts val="0"/>
              </a:spcBef>
              <a:buFont typeface="Arial" panose="020B0604020202020204" pitchFamily="34" charset="0"/>
              <a:buChar char="•"/>
            </a:pPr>
            <a:r>
              <a:rPr lang="en-US" sz="2400" kern="1400" dirty="0">
                <a:solidFill>
                  <a:srgbClr val="000000"/>
                </a:solidFill>
                <a:effectLst/>
                <a:ea typeface="Times New Roman" panose="02020603050405020304" pitchFamily="18" charset="0"/>
                <a:cs typeface="Times New Roman"/>
              </a:rPr>
              <a:t>The district will contact you directly with bus information</a:t>
            </a:r>
            <a:endParaRPr lang="en-US" sz="2400" kern="1400" dirty="0">
              <a:solidFill>
                <a:srgbClr val="000000"/>
              </a:solidFill>
              <a:ea typeface="Times New Roman" panose="02020603050405020304" pitchFamily="18" charset="0"/>
              <a:cs typeface="Times New Roman"/>
            </a:endParaRPr>
          </a:p>
        </p:txBody>
      </p:sp>
      <p:pic>
        <p:nvPicPr>
          <p:cNvPr id="6" name="Audio 5">
            <a:hlinkClick r:id="" action="ppaction://media"/>
            <a:extLst>
              <a:ext uri="{FF2B5EF4-FFF2-40B4-BE49-F238E27FC236}">
                <a16:creationId xmlns:a16="http://schemas.microsoft.com/office/drawing/2014/main" id="{7040F655-CAFE-F6F4-4ECB-BD9061FE51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48827308"/>
      </p:ext>
    </p:extLst>
  </p:cSld>
  <p:clrMapOvr>
    <a:masterClrMapping/>
  </p:clrMapOvr>
  <mc:AlternateContent xmlns:mc="http://schemas.openxmlformats.org/markup-compatibility/2006" xmlns:p14="http://schemas.microsoft.com/office/powerpoint/2010/main">
    <mc:Choice Requires="p14">
      <p:transition spd="slow" p14:dur="2000" advTm="14276"/>
    </mc:Choice>
    <mc:Fallback xmlns="">
      <p:transition spd="slow" advTm="1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5B63A8-53FB-4074-B12C-82BEC5D9A96E}"/>
              </a:ext>
            </a:extLst>
          </p:cNvPr>
          <p:cNvSpPr/>
          <p:nvPr/>
        </p:nvSpPr>
        <p:spPr>
          <a:xfrm>
            <a:off x="0" y="0"/>
            <a:ext cx="9144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0" y="6204030"/>
            <a:ext cx="9144000" cy="850740"/>
            <a:chOff x="0" y="5118172"/>
            <a:chExt cx="9144000" cy="893136"/>
          </a:xfrm>
        </p:grpSpPr>
        <p:pic>
          <p:nvPicPr>
            <p:cNvPr id="1028" name="Picture 4" descr="Image result for school bus border">
              <a:extLst>
                <a:ext uri="{FF2B5EF4-FFF2-40B4-BE49-F238E27FC236}">
                  <a16:creationId xmlns:a16="http://schemas.microsoft.com/office/drawing/2014/main" id="{ED2A4250-B2C9-472F-9652-8A4CDD6B8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721" b="42651"/>
            <a:stretch/>
          </p:blipFill>
          <p:spPr bwMode="auto">
            <a:xfrm>
              <a:off x="0" y="5118172"/>
              <a:ext cx="5715000" cy="8931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school bus border">
              <a:extLst>
                <a:ext uri="{FF2B5EF4-FFF2-40B4-BE49-F238E27FC236}">
                  <a16:creationId xmlns:a16="http://schemas.microsoft.com/office/drawing/2014/main" id="{DBE79FF4-EAEB-4DFC-AFE0-3E2719CB56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721" r="39814" b="42651"/>
            <a:stretch/>
          </p:blipFill>
          <p:spPr bwMode="auto">
            <a:xfrm>
              <a:off x="5704367" y="5118172"/>
              <a:ext cx="3439633" cy="89313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0" y="196770"/>
            <a:ext cx="9144000" cy="4831354"/>
          </a:xfrm>
          <a:prstGeom prst="rect">
            <a:avLst/>
          </a:prstGeom>
          <a:scene3d>
            <a:camera prst="orthographicFront"/>
            <a:lightRig rig="threePt" dir="t"/>
          </a:scene3d>
          <a:sp3d/>
        </p:spPr>
        <p:txBody>
          <a:bodyPr anchor="t">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4"/>
                </a:solidFill>
              </a:rPr>
              <a:t>T is also for…Transportation Changes</a:t>
            </a:r>
          </a:p>
          <a:p>
            <a:pPr marL="342900" indent="-342900">
              <a:buFont typeface="Arial" panose="020B0604020202020204" pitchFamily="34" charset="0"/>
              <a:buChar char="•"/>
            </a:pPr>
            <a:r>
              <a:rPr lang="en-US" sz="2400" dirty="0"/>
              <a:t>Transportation changes should be sent to:   </a:t>
            </a:r>
            <a:r>
              <a:rPr lang="en-US" sz="2400" u="sng" dirty="0">
                <a:hlinkClick r:id="rId6"/>
              </a:rPr>
              <a:t>https://surveys.stjohns.k12.fl.us/TakeSurvey.aspx?SurveyID=wce-transportation</a:t>
            </a:r>
            <a:r>
              <a:rPr lang="en-US" sz="2400" dirty="0"/>
              <a:t>.  before 2:00 pm (1:00 pm on Wednesdays)</a:t>
            </a:r>
            <a:br>
              <a:rPr lang="en-US" sz="2400" dirty="0"/>
            </a:br>
            <a:r>
              <a:rPr lang="en-US" sz="2400" dirty="0"/>
              <a:t> </a:t>
            </a:r>
          </a:p>
          <a:p>
            <a:pPr marL="342900" indent="-342900">
              <a:buFont typeface="Arial" panose="020B0604020202020204" pitchFamily="34" charset="0"/>
              <a:buChar char="•"/>
            </a:pPr>
            <a:r>
              <a:rPr lang="en-US" sz="2400" dirty="0"/>
              <a:t>The link is required.  However, you may email your child’s teacher additionally </a:t>
            </a:r>
            <a:br>
              <a:rPr lang="en-US" sz="2400" dirty="0"/>
            </a:br>
            <a:r>
              <a:rPr lang="en-US" sz="2400" dirty="0"/>
              <a:t> </a:t>
            </a:r>
          </a:p>
          <a:p>
            <a:pPr marL="285750" indent="-285750">
              <a:buFont typeface="Arial" panose="020B0604020202020204" pitchFamily="34" charset="0"/>
              <a:buChar char="•"/>
            </a:pPr>
            <a:r>
              <a:rPr lang="en-US" sz="2400" dirty="0"/>
              <a:t>We cannot accept phone calls for those changes</a:t>
            </a:r>
            <a:br>
              <a:rPr lang="en-US" sz="2400" dirty="0"/>
            </a:br>
            <a:endParaRPr lang="en-US" sz="2400" dirty="0"/>
          </a:p>
          <a:p>
            <a:pPr marL="285750" indent="-285750">
              <a:buFont typeface="Arial" panose="020B0604020202020204" pitchFamily="34" charset="0"/>
              <a:buChar char="•"/>
            </a:pPr>
            <a:r>
              <a:rPr lang="en-US" sz="2400" dirty="0"/>
              <a:t>If you do not have access to the link we will permit parents to submit a handwritten note 1 day in advance</a:t>
            </a:r>
            <a:br>
              <a:rPr lang="en-US" sz="2400" dirty="0"/>
            </a:br>
            <a:r>
              <a:rPr lang="en-US" sz="2400" dirty="0"/>
              <a:t> </a:t>
            </a:r>
          </a:p>
          <a:p>
            <a:pPr marL="285750" indent="-285750">
              <a:buFont typeface="Arial" panose="020B0604020202020204" pitchFamily="34" charset="0"/>
              <a:buChar char="•"/>
            </a:pPr>
            <a:r>
              <a:rPr lang="en-US" sz="2400" dirty="0"/>
              <a:t>Changes in afternoon transportation should only be for </a:t>
            </a:r>
            <a:r>
              <a:rPr lang="en-US" sz="2400" b="1" u="sng" dirty="0"/>
              <a:t>emergency</a:t>
            </a:r>
            <a:r>
              <a:rPr lang="en-US" sz="2400" dirty="0"/>
              <a:t> situations  </a:t>
            </a:r>
          </a:p>
        </p:txBody>
      </p:sp>
      <p:pic>
        <p:nvPicPr>
          <p:cNvPr id="12" name="Audio 11">
            <a:hlinkClick r:id="" action="ppaction://media"/>
            <a:extLst>
              <a:ext uri="{FF2B5EF4-FFF2-40B4-BE49-F238E27FC236}">
                <a16:creationId xmlns:a16="http://schemas.microsoft.com/office/drawing/2014/main" id="{527EDCCC-BFF9-21D6-0495-5EF9E0B94D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11677155"/>
      </p:ext>
    </p:extLst>
  </p:cSld>
  <p:clrMapOvr>
    <a:masterClrMapping/>
  </p:clrMapOvr>
  <mc:AlternateContent xmlns:mc="http://schemas.openxmlformats.org/markup-compatibility/2006" xmlns:p14="http://schemas.microsoft.com/office/powerpoint/2010/main">
    <mc:Choice Requires="p14">
      <p:transition spd="slow" p14:dur="2000" advTm="27902"/>
    </mc:Choice>
    <mc:Fallback xmlns="">
      <p:transition spd="slow" advTm="27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C83246-60DB-47B6-9B2F-B83DDB5D063F}"/>
              </a:ext>
            </a:extLst>
          </p:cNvPr>
          <p:cNvSpPr/>
          <p:nvPr/>
        </p:nvSpPr>
        <p:spPr>
          <a:xfrm>
            <a:off x="0" y="0"/>
            <a:ext cx="9144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78372" y="190500"/>
            <a:ext cx="8397765" cy="5242737"/>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accent1"/>
                </a:solidFill>
              </a:rPr>
              <a:t>U is for…Unique</a:t>
            </a:r>
          </a:p>
          <a:p>
            <a:pPr algn="ctr"/>
            <a:endParaRPr lang="en-US" sz="2800" dirty="0"/>
          </a:p>
          <a:p>
            <a:pPr marL="571500" indent="-571500">
              <a:lnSpc>
                <a:spcPct val="113000"/>
              </a:lnSpc>
              <a:spcBef>
                <a:spcPts val="0"/>
              </a:spcBef>
              <a:buFont typeface="Arial" panose="020B0604020202020204" pitchFamily="34" charset="0"/>
              <a:buChar char="•"/>
            </a:pPr>
            <a:r>
              <a:rPr lang="en-US" sz="3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All of our students learn they are special and unique</a:t>
            </a:r>
          </a:p>
          <a:p>
            <a:pPr marL="571500" indent="-571500">
              <a:lnSpc>
                <a:spcPct val="113000"/>
              </a:lnSpc>
              <a:spcBef>
                <a:spcPts val="0"/>
              </a:spcBef>
              <a:buFont typeface="Arial" panose="020B0604020202020204" pitchFamily="34" charset="0"/>
              <a:buChar char="•"/>
            </a:pPr>
            <a:r>
              <a:rPr lang="en-US" sz="3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Our children have opportunities to describe how they are alike, as well as how they are different from others</a:t>
            </a:r>
          </a:p>
          <a:p>
            <a:pPr marL="571500" indent="-571500">
              <a:lnSpc>
                <a:spcPct val="113000"/>
              </a:lnSpc>
              <a:spcBef>
                <a:spcPts val="0"/>
              </a:spcBef>
              <a:buFont typeface="Arial" panose="020B0604020202020204" pitchFamily="34" charset="0"/>
              <a:buChar char="•"/>
            </a:pPr>
            <a:r>
              <a:rPr lang="en-US" sz="3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This is how we learn to be writers!</a:t>
            </a:r>
            <a:endParaRPr lang="en-US" sz="3600"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algn="ctr"/>
            <a:endParaRPr lang="en-US" sz="3200" b="1" dirty="0">
              <a:solidFill>
                <a:schemeClr val="accent1"/>
              </a:solidFill>
            </a:endParaRPr>
          </a:p>
          <a:p>
            <a:pPr algn="ctr"/>
            <a:endParaRPr lang="en-US" sz="2800" b="1" dirty="0">
              <a:solidFill>
                <a:schemeClr val="accent1"/>
              </a:solidFill>
            </a:endParaRPr>
          </a:p>
        </p:txBody>
      </p:sp>
      <p:pic>
        <p:nvPicPr>
          <p:cNvPr id="2054" name="Picture 6" descr="Image result for different cultures kids clipart">
            <a:extLst>
              <a:ext uri="{FF2B5EF4-FFF2-40B4-BE49-F238E27FC236}">
                <a16:creationId xmlns:a16="http://schemas.microsoft.com/office/drawing/2014/main" id="{F10B0292-1ABE-4691-A03A-B87FE3F57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89537"/>
            <a:ext cx="914400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01FC916-6543-3735-EBC3-9153330511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86532668"/>
      </p:ext>
    </p:extLst>
  </p:cSld>
  <p:clrMapOvr>
    <a:masterClrMapping/>
  </p:clrMapOvr>
  <mc:AlternateContent xmlns:mc="http://schemas.openxmlformats.org/markup-compatibility/2006" xmlns:p14="http://schemas.microsoft.com/office/powerpoint/2010/main">
    <mc:Choice Requires="p14">
      <p:transition spd="slow" p14:dur="2000" advTm="17057"/>
    </mc:Choice>
    <mc:Fallback xmlns="">
      <p:transition spd="slow" advTm="1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6000">
              <a:schemeClr val="accent4">
                <a:lumMod val="20000"/>
                <a:lumOff val="80000"/>
              </a:schemeClr>
            </a:gs>
            <a:gs pos="74000">
              <a:schemeClr val="accent3">
                <a:lumMod val="60000"/>
                <a:lumOff val="40000"/>
              </a:schemeClr>
            </a:gs>
            <a:gs pos="83000">
              <a:schemeClr val="accent3">
                <a:lumMod val="60000"/>
                <a:lumOff val="40000"/>
              </a:schemeClr>
            </a:gs>
            <a:gs pos="100000">
              <a:schemeClr val="accent3">
                <a:lumMod val="75000"/>
              </a:schemeClr>
            </a:gs>
          </a:gsLst>
          <a:lin ang="5400000" scaled="1"/>
        </a:grad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B759D22-C410-4437-ADA5-08DECF90D09A}"/>
              </a:ext>
            </a:extLst>
          </p:cNvPr>
          <p:cNvPicPr>
            <a:picLocks noChangeAspect="1"/>
          </p:cNvPicPr>
          <p:nvPr/>
        </p:nvPicPr>
        <p:blipFill>
          <a:blip r:embed="rId5">
            <a:alphaModFix amt="8000"/>
            <a:extLst>
              <a:ext uri="{28A0092B-C50C-407E-A947-70E740481C1C}">
                <a14:useLocalDpi xmlns:a14="http://schemas.microsoft.com/office/drawing/2010/main" val="0"/>
              </a:ext>
            </a:extLst>
          </a:blip>
          <a:stretch>
            <a:fillRect/>
          </a:stretch>
        </p:blipFill>
        <p:spPr>
          <a:xfrm>
            <a:off x="2105406" y="603003"/>
            <a:ext cx="5320737" cy="5485295"/>
          </a:xfrm>
          <a:prstGeom prst="rect">
            <a:avLst/>
          </a:prstGeom>
          <a:noFill/>
          <a:effectLst/>
        </p:spPr>
      </p:pic>
      <p:sp>
        <p:nvSpPr>
          <p:cNvPr id="4" name="Rectangle 3">
            <a:extLst>
              <a:ext uri="{FF2B5EF4-FFF2-40B4-BE49-F238E27FC236}">
                <a16:creationId xmlns:a16="http://schemas.microsoft.com/office/drawing/2014/main" id="{70E13CFF-953F-476E-925A-6F89A3018EB0}"/>
              </a:ext>
            </a:extLst>
          </p:cNvPr>
          <p:cNvSpPr/>
          <p:nvPr/>
        </p:nvSpPr>
        <p:spPr>
          <a:xfrm>
            <a:off x="1637415" y="603003"/>
            <a:ext cx="6081822" cy="1600197"/>
          </a:xfrm>
          <a:prstGeom prst="rect">
            <a:avLst/>
          </a:prstGeom>
        </p:spPr>
        <p:txBody>
          <a:bodyPr vert="horz" lIns="91440" tIns="45720" rIns="91440" bIns="45720" rtlCol="0" anchor="b">
            <a:normAutofit/>
          </a:bodyPr>
          <a:lstStyle/>
          <a:p>
            <a:pPr algn="ctr" fontAlgn="base"/>
            <a:r>
              <a:rPr lang="en-US" sz="4800" b="1" dirty="0">
                <a:latin typeface="Bookman Old Style" panose="02050604050505020204" pitchFamily="18" charset="0"/>
              </a:rPr>
              <a:t>WCES</a:t>
            </a:r>
          </a:p>
          <a:p>
            <a:pPr algn="ctr" fontAlgn="base"/>
            <a:r>
              <a:rPr lang="en-US" sz="4400" b="1" dirty="0">
                <a:latin typeface="Bookman Old Style" panose="02050604050505020204" pitchFamily="18" charset="0"/>
              </a:rPr>
              <a:t>Vision Statement </a:t>
            </a:r>
            <a:r>
              <a:rPr lang="en-US" sz="4000" b="0" kern="1200" dirty="0">
                <a:latin typeface="+mj-lt"/>
                <a:ea typeface="+mj-ea"/>
                <a:cs typeface="+mj-cs"/>
              </a:rPr>
              <a:t>​</a:t>
            </a:r>
            <a:endParaRPr lang="en-US" sz="4000" b="0" i="0" kern="1200" dirty="0">
              <a:effectLst/>
              <a:latin typeface="+mj-lt"/>
              <a:ea typeface="+mj-ea"/>
              <a:cs typeface="+mj-cs"/>
            </a:endParaRPr>
          </a:p>
        </p:txBody>
      </p:sp>
      <p:sp>
        <p:nvSpPr>
          <p:cNvPr id="5" name="Rectangle 4">
            <a:extLst>
              <a:ext uri="{FF2B5EF4-FFF2-40B4-BE49-F238E27FC236}">
                <a16:creationId xmlns:a16="http://schemas.microsoft.com/office/drawing/2014/main" id="{9A86E4ED-52EF-47F0-8FE3-D20CBE8B20B5}"/>
              </a:ext>
            </a:extLst>
          </p:cNvPr>
          <p:cNvSpPr/>
          <p:nvPr/>
        </p:nvSpPr>
        <p:spPr>
          <a:xfrm>
            <a:off x="1096599" y="2673752"/>
            <a:ext cx="7338350" cy="3298785"/>
          </a:xfrm>
          <a:prstGeom prst="rect">
            <a:avLst/>
          </a:prstGeom>
        </p:spPr>
        <p:txBody>
          <a:bodyPr vert="horz" lIns="91440" tIns="45720" rIns="91440" bIns="45720" rtlCol="0">
            <a:normAutofit fontScale="92500" lnSpcReduction="10000"/>
          </a:bodyPr>
          <a:lstStyle/>
          <a:p>
            <a:pPr algn="ctr">
              <a:lnSpc>
                <a:spcPct val="90000"/>
              </a:lnSpc>
              <a:spcBef>
                <a:spcPts val="1000"/>
              </a:spcBef>
            </a:pPr>
            <a:r>
              <a:rPr lang="en-US" sz="4400" kern="1200" dirty="0">
                <a:latin typeface="+mn-lt"/>
                <a:ea typeface="+mn-ea"/>
                <a:cs typeface="+mn-cs"/>
              </a:rPr>
              <a:t>To build and sustain a culture that provides a safe environment where all stakeholders collaborate to ensure growth and achievement for ALL </a:t>
            </a:r>
          </a:p>
        </p:txBody>
      </p:sp>
      <p:pic>
        <p:nvPicPr>
          <p:cNvPr id="2" name="Audio 1">
            <a:hlinkClick r:id="" action="ppaction://media"/>
            <a:extLst>
              <a:ext uri="{FF2B5EF4-FFF2-40B4-BE49-F238E27FC236}">
                <a16:creationId xmlns:a16="http://schemas.microsoft.com/office/drawing/2014/main" id="{C186B647-14BE-EE96-9F9A-16AC8BC7DA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81395643"/>
      </p:ext>
    </p:extLst>
  </p:cSld>
  <p:clrMapOvr>
    <a:masterClrMapping/>
  </p:clrMapOvr>
  <mc:AlternateContent xmlns:mc="http://schemas.openxmlformats.org/markup-compatibility/2006" xmlns:p14="http://schemas.microsoft.com/office/powerpoint/2010/main">
    <mc:Choice Requires="p14">
      <p:transition spd="slow" p14:dur="2000" advTm="12432"/>
    </mc:Choice>
    <mc:Fallback xmlns="">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08344" y="201168"/>
            <a:ext cx="8527312" cy="4686141"/>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990033"/>
                </a:solidFill>
              </a:rPr>
              <a:t>V is for…Visitors</a:t>
            </a:r>
          </a:p>
          <a:p>
            <a:pPr algn="ctr"/>
            <a:endParaRPr lang="en-US" sz="1000" dirty="0"/>
          </a:p>
          <a:p>
            <a:pPr algn="ctr"/>
            <a:endParaRPr lang="en-US" sz="1000" dirty="0"/>
          </a:p>
          <a:p>
            <a:pPr algn="ctr"/>
            <a:endParaRPr lang="en-US" sz="1000" dirty="0"/>
          </a:p>
          <a:p>
            <a:pPr algn="ctr"/>
            <a:endParaRPr lang="en-US" sz="1000" dirty="0"/>
          </a:p>
          <a:p>
            <a:pPr algn="ctr">
              <a:lnSpc>
                <a:spcPct val="113000"/>
              </a:lnSpc>
              <a:spcBef>
                <a:spcPts val="0"/>
              </a:spcBef>
            </a:pPr>
            <a:r>
              <a:rPr lang="en-US" sz="2400" kern="1400" dirty="0">
                <a:solidFill>
                  <a:srgbClr val="000000"/>
                </a:solidFill>
                <a:latin typeface="+mn-lt"/>
                <a:ea typeface="Times New Roman" panose="02020603050405020304" pitchFamily="18" charset="0"/>
                <a:cs typeface="Times New Roman" panose="02020603050405020304" pitchFamily="18" charset="0"/>
              </a:rPr>
              <a:t>As required by Florida state law, everyone MUST have School Access approval to go beyond the front office or volunteer in any capacity at Wards Creek Elementary</a:t>
            </a:r>
          </a:p>
          <a:p>
            <a:pPr algn="ctr">
              <a:lnSpc>
                <a:spcPct val="113000"/>
              </a:lnSpc>
              <a:spcBef>
                <a:spcPts val="0"/>
              </a:spcBef>
            </a:pPr>
            <a:endParaRPr lang="en-US" sz="2400" kern="1400" dirty="0">
              <a:solidFill>
                <a:srgbClr val="000000"/>
              </a:solidFill>
              <a:latin typeface="+mn-lt"/>
              <a:ea typeface="Times New Roman" panose="02020603050405020304" pitchFamily="18" charset="0"/>
              <a:cs typeface="Times New Roman" panose="02020603050405020304" pitchFamily="18" charset="0"/>
            </a:endParaRPr>
          </a:p>
          <a:p>
            <a:pPr algn="ctr">
              <a:lnSpc>
                <a:spcPct val="113000"/>
              </a:lnSpc>
              <a:spcBef>
                <a:spcPts val="0"/>
              </a:spcBef>
            </a:pPr>
            <a:endParaRPr lang="en-US" sz="2400" kern="1400" dirty="0">
              <a:solidFill>
                <a:srgbClr val="000000"/>
              </a:solidFill>
              <a:latin typeface="+mn-lt"/>
              <a:ea typeface="Times New Roman" panose="02020603050405020304" pitchFamily="18" charset="0"/>
              <a:cs typeface="Times New Roman" panose="02020603050405020304" pitchFamily="18" charset="0"/>
            </a:endParaRPr>
          </a:p>
          <a:p>
            <a:pPr algn="ctr">
              <a:lnSpc>
                <a:spcPct val="113000"/>
              </a:lnSpc>
              <a:spcBef>
                <a:spcPts val="0"/>
              </a:spcBef>
            </a:pPr>
            <a:r>
              <a:rPr lang="en-US" sz="2400" kern="1400" dirty="0">
                <a:solidFill>
                  <a:srgbClr val="000000"/>
                </a:solidFill>
                <a:latin typeface="+mn-lt"/>
                <a:ea typeface="Times New Roman" panose="02020603050405020304" pitchFamily="18" charset="0"/>
                <a:cs typeface="Times New Roman" panose="02020603050405020304" pitchFamily="18" charset="0"/>
              </a:rPr>
              <a:t> </a:t>
            </a:r>
          </a:p>
          <a:p>
            <a:pPr algn="ctr">
              <a:lnSpc>
                <a:spcPct val="113000"/>
              </a:lnSpc>
              <a:spcBef>
                <a:spcPts val="0"/>
              </a:spcBef>
            </a:pPr>
            <a:r>
              <a:rPr lang="en-US" sz="2000" b="1" dirty="0">
                <a:solidFill>
                  <a:schemeClr val="accent1"/>
                </a:solidFill>
                <a:latin typeface="+mn-lt"/>
              </a:rPr>
              <a:t>School access form can be completed at </a:t>
            </a:r>
            <a:r>
              <a:rPr lang="en-US" sz="2000" b="1" dirty="0">
                <a:solidFill>
                  <a:schemeClr val="accent1"/>
                </a:solidFill>
                <a:latin typeface="+mn-lt"/>
                <a:hlinkClick r:id="rId5"/>
              </a:rPr>
              <a:t>www.stjohns.k12.fl.us/volunteer/</a:t>
            </a:r>
            <a:endParaRPr lang="en-US" sz="2000" b="1" dirty="0">
              <a:solidFill>
                <a:schemeClr val="accent1"/>
              </a:solidFill>
              <a:latin typeface="+mn-lt"/>
            </a:endParaRPr>
          </a:p>
        </p:txBody>
      </p:sp>
      <p:sp>
        <p:nvSpPr>
          <p:cNvPr id="2" name="AutoShape 8" descr="Image result for elderly silhouette clipart">
            <a:extLst>
              <a:ext uri="{FF2B5EF4-FFF2-40B4-BE49-F238E27FC236}">
                <a16:creationId xmlns:a16="http://schemas.microsoft.com/office/drawing/2014/main" id="{150CD5DE-291F-4FEA-B671-278D64A52FC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3" name="Group 2"/>
          <p:cNvGrpSpPr/>
          <p:nvPr/>
        </p:nvGrpSpPr>
        <p:grpSpPr>
          <a:xfrm>
            <a:off x="5192" y="4925749"/>
            <a:ext cx="9000585" cy="1531868"/>
            <a:chOff x="5192" y="4925749"/>
            <a:chExt cx="9000585" cy="1531868"/>
          </a:xfrm>
        </p:grpSpPr>
        <p:pic>
          <p:nvPicPr>
            <p:cNvPr id="3074" name="Picture 2" descr="Image result for people silhouette clipart">
              <a:extLst>
                <a:ext uri="{FF2B5EF4-FFF2-40B4-BE49-F238E27FC236}">
                  <a16:creationId xmlns:a16="http://schemas.microsoft.com/office/drawing/2014/main" id="{A66A768F-002D-4DA3-A5A1-4D45D7EE6A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2" y="4999947"/>
              <a:ext cx="1931596" cy="13103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a:extLst>
                <a:ext uri="{FF2B5EF4-FFF2-40B4-BE49-F238E27FC236}">
                  <a16:creationId xmlns:a16="http://schemas.microsoft.com/office/drawing/2014/main" id="{80C0C981-B5BC-440F-9CEB-C175FCA5B2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1056" y="5008530"/>
              <a:ext cx="2009553" cy="13103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family silhouette clipart">
              <a:extLst>
                <a:ext uri="{FF2B5EF4-FFF2-40B4-BE49-F238E27FC236}">
                  <a16:creationId xmlns:a16="http://schemas.microsoft.com/office/drawing/2014/main" id="{9C4D3266-3901-465D-A83A-F0B681C862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1640" y="5091271"/>
              <a:ext cx="1244564" cy="122765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lated image">
              <a:extLst>
                <a:ext uri="{FF2B5EF4-FFF2-40B4-BE49-F238E27FC236}">
                  <a16:creationId xmlns:a16="http://schemas.microsoft.com/office/drawing/2014/main" id="{265A78BF-01A5-42D9-9F31-32AAD9EBA9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3484" y="4925749"/>
              <a:ext cx="1108283" cy="153186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FAMILY silhouette clipart">
              <a:extLst>
                <a:ext uri="{FF2B5EF4-FFF2-40B4-BE49-F238E27FC236}">
                  <a16:creationId xmlns:a16="http://schemas.microsoft.com/office/drawing/2014/main" id="{CB996B7B-FA89-4591-9847-399F28B5FA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7461" y="5064440"/>
              <a:ext cx="1422622" cy="125448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COUPLE silhouette clipart">
              <a:extLst>
                <a:ext uri="{FF2B5EF4-FFF2-40B4-BE49-F238E27FC236}">
                  <a16:creationId xmlns:a16="http://schemas.microsoft.com/office/drawing/2014/main" id="{2098AFBC-BC75-4ED0-B0BA-381880AA874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45777" y="5064440"/>
              <a:ext cx="760000" cy="124590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CAD7E96A-9793-F077-12C2-0C5452C2CB85}"/>
              </a:ext>
            </a:extLst>
          </p:cNvPr>
          <p:cNvSpPr txBox="1"/>
          <p:nvPr/>
        </p:nvSpPr>
        <p:spPr>
          <a:xfrm>
            <a:off x="2286000" y="2970228"/>
            <a:ext cx="4572000" cy="923330"/>
          </a:xfrm>
          <a:prstGeom prst="rect">
            <a:avLst/>
          </a:prstGeom>
          <a:noFill/>
        </p:spPr>
        <p:txBody>
          <a:bodyPr wrap="square">
            <a:spAutoFit/>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Please note that your driver’s license or state ID is required in order to sign into the School Access system. </a:t>
            </a:r>
            <a:endParaRPr lang="en-US" sz="1600">
              <a:effectLst/>
              <a:latin typeface="Calibri" panose="020F0502020204030204" pitchFamily="34" charset="0"/>
              <a:ea typeface="Calibri" panose="020F0502020204030204" pitchFamily="34" charset="0"/>
            </a:endParaRPr>
          </a:p>
        </p:txBody>
      </p:sp>
      <p:pic>
        <p:nvPicPr>
          <p:cNvPr id="7" name="Audio 6">
            <a:hlinkClick r:id="" action="ppaction://media"/>
            <a:extLst>
              <a:ext uri="{FF2B5EF4-FFF2-40B4-BE49-F238E27FC236}">
                <a16:creationId xmlns:a16="http://schemas.microsoft.com/office/drawing/2014/main" id="{4AA09288-86F1-361B-58EE-DFF18AA3778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33739946"/>
      </p:ext>
    </p:extLst>
  </p:cSld>
  <p:clrMapOvr>
    <a:masterClrMapping/>
  </p:clrMapOvr>
  <mc:AlternateContent xmlns:mc="http://schemas.openxmlformats.org/markup-compatibility/2006" xmlns:p14="http://schemas.microsoft.com/office/powerpoint/2010/main">
    <mc:Choice Requires="p14">
      <p:transition spd="slow" p14:dur="2000" advTm="31240"/>
    </mc:Choice>
    <mc:Fallback xmlns="">
      <p:transition spd="slow" advTm="3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78371" y="-73152"/>
            <a:ext cx="8387256" cy="4582846"/>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400" b="1" dirty="0">
                <a:solidFill>
                  <a:srgbClr val="00B050"/>
                </a:solidFill>
              </a:rPr>
              <a:t>W is for…</a:t>
            </a:r>
          </a:p>
          <a:p>
            <a:pPr algn="ctr"/>
            <a:r>
              <a:rPr lang="en-US" sz="4500" b="1" dirty="0">
                <a:solidFill>
                  <a:srgbClr val="00B050"/>
                </a:solidFill>
              </a:rPr>
              <a:t>Early Release Wednesdays</a:t>
            </a:r>
          </a:p>
          <a:p>
            <a:pPr algn="ctr"/>
            <a:endParaRPr lang="en-US" sz="2800" dirty="0"/>
          </a:p>
          <a:p>
            <a:pPr marL="571500" indent="-571500">
              <a:lnSpc>
                <a:spcPct val="113000"/>
              </a:lnSpc>
              <a:spcBef>
                <a:spcPts val="0"/>
              </a:spcBef>
              <a:buFont typeface="Arial" panose="020B0604020202020204" pitchFamily="34" charset="0"/>
              <a:buChar char="•"/>
            </a:pP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 Johns County Schools have early-release on Wednesday</a:t>
            </a:r>
          </a:p>
          <a:p>
            <a:pPr marL="571500" indent="-571500">
              <a:lnSpc>
                <a:spcPct val="113000"/>
              </a:lnSpc>
              <a:spcBef>
                <a:spcPts val="0"/>
              </a:spcBef>
              <a:buFont typeface="Arial" panose="020B0604020202020204" pitchFamily="34" charset="0"/>
              <a:buChar char="•"/>
            </a:pP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Wards Creek dismisses at 1:45 PM </a:t>
            </a:r>
            <a:r>
              <a:rPr lang="en-US" sz="4000" b="1" i="1" u="sng"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every</a:t>
            </a: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Wednesday</a:t>
            </a:r>
            <a:endParaRPr lang="en-US" sz="40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7458" b="37005"/>
          <a:stretch/>
        </p:blipFill>
        <p:spPr>
          <a:xfrm>
            <a:off x="110068" y="5433238"/>
            <a:ext cx="8923863" cy="1303282"/>
          </a:xfrm>
          <a:prstGeom prst="rect">
            <a:avLst/>
          </a:prstGeom>
        </p:spPr>
      </p:pic>
      <p:pic>
        <p:nvPicPr>
          <p:cNvPr id="2" name="Audio 1">
            <a:hlinkClick r:id="" action="ppaction://media"/>
            <a:extLst>
              <a:ext uri="{FF2B5EF4-FFF2-40B4-BE49-F238E27FC236}">
                <a16:creationId xmlns:a16="http://schemas.microsoft.com/office/drawing/2014/main" id="{D641E084-CB49-0A56-F4FF-5A8E14FA9A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7213289"/>
      </p:ext>
    </p:extLst>
  </p:cSld>
  <p:clrMapOvr>
    <a:masterClrMapping/>
  </p:clrMapOvr>
  <mc:AlternateContent xmlns:mc="http://schemas.openxmlformats.org/markup-compatibility/2006" xmlns:p14="http://schemas.microsoft.com/office/powerpoint/2010/main">
    <mc:Choice Requires="p14">
      <p:transition spd="slow" p14:dur="2000" advTm="29430"/>
    </mc:Choice>
    <mc:Fallback xmlns="">
      <p:transition spd="slow" advTm="2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72140" y="165101"/>
            <a:ext cx="8399719" cy="4640816"/>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400" b="1" dirty="0">
                <a:solidFill>
                  <a:schemeClr val="accent4"/>
                </a:solidFill>
              </a:rPr>
              <a:t>X is for…eXtra Clothes</a:t>
            </a:r>
          </a:p>
          <a:p>
            <a:pPr algn="ctr"/>
            <a:endParaRPr lang="en-US" sz="2800" dirty="0"/>
          </a:p>
          <a:p>
            <a:pPr algn="ctr">
              <a:lnSpc>
                <a:spcPct val="113000"/>
              </a:lnSpc>
              <a:spcBef>
                <a:spcPts val="0"/>
              </a:spcBef>
            </a:pP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Please make sure to have a pair of extra clothing, including under garments and socks, in your child’s backpack in case of emergencies</a:t>
            </a:r>
            <a:endParaRPr lang="en-US" sz="4000" kern="1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2369" b="34599"/>
          <a:stretch/>
        </p:blipFill>
        <p:spPr>
          <a:xfrm>
            <a:off x="0" y="4422132"/>
            <a:ext cx="9144000" cy="2373780"/>
          </a:xfrm>
          <a:prstGeom prst="rect">
            <a:avLst/>
          </a:prstGeom>
        </p:spPr>
      </p:pic>
      <p:pic>
        <p:nvPicPr>
          <p:cNvPr id="7" name="Audio 6">
            <a:hlinkClick r:id="" action="ppaction://media"/>
            <a:extLst>
              <a:ext uri="{FF2B5EF4-FFF2-40B4-BE49-F238E27FC236}">
                <a16:creationId xmlns:a16="http://schemas.microsoft.com/office/drawing/2014/main" id="{BDFBD28F-2FD5-8DFE-1677-68DEC063D8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94722501"/>
      </p:ext>
    </p:extLst>
  </p:cSld>
  <p:clrMapOvr>
    <a:masterClrMapping/>
  </p:clrMapOvr>
  <mc:AlternateContent xmlns:mc="http://schemas.openxmlformats.org/markup-compatibility/2006" xmlns:p14="http://schemas.microsoft.com/office/powerpoint/2010/main">
    <mc:Choice Requires="p14">
      <p:transition spd="slow" p14:dur="2000" advTm="14661"/>
    </mc:Choice>
    <mc:Fallback xmlns="">
      <p:transition spd="slow" advTm="1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04037" y="6129331"/>
            <a:ext cx="8335925" cy="826517"/>
            <a:chOff x="-10510" y="4652153"/>
            <a:chExt cx="9154510" cy="1073586"/>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8108"/>
            <a:stretch/>
          </p:blipFill>
          <p:spPr>
            <a:xfrm>
              <a:off x="-10510" y="4652153"/>
              <a:ext cx="4341086" cy="107358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2462"/>
            <a:stretch/>
          </p:blipFill>
          <p:spPr>
            <a:xfrm>
              <a:off x="4330576" y="4652153"/>
              <a:ext cx="4813424" cy="1073586"/>
            </a:xfrm>
            <a:prstGeom prst="rect">
              <a:avLst/>
            </a:prstGeom>
          </p:spPr>
        </p:pic>
      </p:grpSp>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508209" y="0"/>
            <a:ext cx="8335925" cy="4448953"/>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rgbClr val="CC0000"/>
                </a:solidFill>
              </a:rPr>
              <a:t>Y is for…You!</a:t>
            </a:r>
          </a:p>
          <a:p>
            <a:pPr algn="ctr"/>
            <a:r>
              <a:rPr lang="en-US" sz="3200" i="1"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You are a vital part of your child’s education</a:t>
            </a:r>
            <a:endParaRPr lang="en-US" sz="3200" dirty="0">
              <a:latin typeface="Calibri" panose="020F0502020204030204" pitchFamily="34" charset="0"/>
              <a:cs typeface="Calibri" panose="020F0502020204030204" pitchFamily="34" charset="0"/>
            </a:endParaRPr>
          </a:p>
          <a:p>
            <a:pPr algn="ctr"/>
            <a:r>
              <a:rPr lang="en-US" sz="3200" b="1" dirty="0">
                <a:solidFill>
                  <a:srgbClr val="CC0000"/>
                </a:solidFill>
              </a:rPr>
              <a:t> </a:t>
            </a:r>
          </a:p>
          <a:p>
            <a:pPr algn="ctr"/>
            <a:r>
              <a:rPr lang="en-US" sz="3200" b="1" dirty="0">
                <a:solidFill>
                  <a:schemeClr val="accent1">
                    <a:lumMod val="50000"/>
                  </a:schemeClr>
                </a:solidFill>
              </a:rPr>
              <a:t>Parent Leadership Expectations</a:t>
            </a:r>
            <a:endParaRPr lang="en-US" sz="3200" dirty="0"/>
          </a:p>
          <a:p>
            <a:pPr marL="285750" indent="-285750" fontAlgn="base">
              <a:buFont typeface="Arial" panose="020B0604020202020204" pitchFamily="34" charset="0"/>
              <a:buChar char="•"/>
            </a:pPr>
            <a:endParaRPr lang="en-US" sz="2700" dirty="0">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n-US" sz="2700" dirty="0">
                <a:latin typeface="Calibri" panose="020F0502020204030204" pitchFamily="34" charset="0"/>
                <a:cs typeface="Calibri" panose="020F0502020204030204" pitchFamily="34" charset="0"/>
              </a:rPr>
              <a:t>Play an active role in your child’s education by communicating with teachers or </a:t>
            </a:r>
            <a:r>
              <a:rPr lang="en-US" sz="2700">
                <a:latin typeface="Calibri" panose="020F0502020204030204" pitchFamily="34" charset="0"/>
                <a:cs typeface="Calibri" panose="020F0502020204030204" pitchFamily="34" charset="0"/>
              </a:rPr>
              <a:t>staff members</a:t>
            </a:r>
            <a:r>
              <a:rPr lang="en-US" sz="2700" b="1" i="1">
                <a:latin typeface="Calibri" panose="020F0502020204030204" pitchFamily="34" charset="0"/>
                <a:cs typeface="Calibri" panose="020F0502020204030204" pitchFamily="34" charset="0"/>
              </a:rPr>
              <a:t> </a:t>
            </a:r>
            <a:r>
              <a:rPr lang="en-US" sz="2700" dirty="0">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US" sz="2700" dirty="0">
                <a:latin typeface="Calibri" panose="020F0502020204030204" pitchFamily="34" charset="0"/>
                <a:cs typeface="Calibri" panose="020F0502020204030204" pitchFamily="34" charset="0"/>
              </a:rPr>
              <a:t>Talk to your child about their school day​</a:t>
            </a:r>
          </a:p>
          <a:p>
            <a:pPr marL="285750" indent="-285750" fontAlgn="base">
              <a:buFont typeface="Arial" panose="020B0604020202020204" pitchFamily="34" charset="0"/>
              <a:buChar char="•"/>
            </a:pPr>
            <a:r>
              <a:rPr lang="en-US" sz="2700" dirty="0">
                <a:latin typeface="Calibri" panose="020F0502020204030204" pitchFamily="34" charset="0"/>
                <a:cs typeface="Calibri" panose="020F0502020204030204" pitchFamily="34" charset="0"/>
              </a:rPr>
              <a:t>Support WCES rules and expectations </a:t>
            </a:r>
          </a:p>
          <a:p>
            <a:pPr marL="285750" indent="-285750" fontAlgn="base">
              <a:buFont typeface="Arial" panose="020B0604020202020204" pitchFamily="34" charset="0"/>
              <a:buChar char="•"/>
            </a:pPr>
            <a:r>
              <a:rPr lang="en-US" sz="2700" dirty="0">
                <a:latin typeface="Calibri" panose="020F0502020204030204" pitchFamily="34" charset="0"/>
                <a:cs typeface="Calibri" panose="020F0502020204030204" pitchFamily="34" charset="0"/>
              </a:rPr>
              <a:t>Treat all citizens with respect. (Faculty, staff, students and other parents)​</a:t>
            </a:r>
          </a:p>
          <a:p>
            <a:pPr marL="285750" indent="-285750" fontAlgn="base">
              <a:buFont typeface="Arial" panose="020B0604020202020204" pitchFamily="34" charset="0"/>
              <a:buChar char="•"/>
            </a:pPr>
            <a:r>
              <a:rPr lang="en-US" sz="2700" dirty="0">
                <a:latin typeface="Calibri" panose="020F0502020204030204" pitchFamily="34" charset="0"/>
                <a:cs typeface="Calibri" panose="020F0502020204030204" pitchFamily="34" charset="0"/>
              </a:rPr>
              <a:t>Have </a:t>
            </a:r>
            <a:r>
              <a:rPr lang="en-US" sz="2700" b="1" dirty="0">
                <a:latin typeface="Calibri" panose="020F0502020204030204" pitchFamily="34" charset="0"/>
                <a:cs typeface="Calibri" panose="020F0502020204030204" pitchFamily="34" charset="0"/>
              </a:rPr>
              <a:t>HIGH EXPECTATIONS</a:t>
            </a:r>
            <a:r>
              <a:rPr lang="en-US" sz="2700" dirty="0">
                <a:latin typeface="Calibri" panose="020F0502020204030204" pitchFamily="34" charset="0"/>
                <a:cs typeface="Calibri" panose="020F0502020204030204" pitchFamily="34" charset="0"/>
              </a:rPr>
              <a:t> for your child, both behaviorally and academically​</a:t>
            </a:r>
          </a:p>
          <a:p>
            <a:pPr fontAlgn="base"/>
            <a:endParaRPr lang="en-US" sz="2700" dirty="0">
              <a:latin typeface="Calibri" panose="020F0502020204030204" pitchFamily="34" charset="0"/>
              <a:cs typeface="Calibri" panose="020F0502020204030204" pitchFamily="34" charset="0"/>
            </a:endParaRPr>
          </a:p>
          <a:p>
            <a:pPr marL="457200" indent="-457200">
              <a:lnSpc>
                <a:spcPct val="113000"/>
              </a:lnSpc>
              <a:spcAft>
                <a:spcPts val="900"/>
              </a:spcAft>
              <a:buFont typeface="Arial" panose="020B0604020202020204" pitchFamily="34" charset="0"/>
              <a:buChar char="•"/>
            </a:pPr>
            <a:endParaRPr lang="en-US" sz="27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gn="ctr"/>
            <a:endParaRPr lang="en-US" sz="2800" b="1" dirty="0">
              <a:solidFill>
                <a:schemeClr val="accent1"/>
              </a:solidFill>
            </a:endParaRPr>
          </a:p>
        </p:txBody>
      </p:sp>
      <p:pic>
        <p:nvPicPr>
          <p:cNvPr id="3" name="Audio 2">
            <a:hlinkClick r:id="" action="ppaction://media"/>
            <a:extLst>
              <a:ext uri="{FF2B5EF4-FFF2-40B4-BE49-F238E27FC236}">
                <a16:creationId xmlns:a16="http://schemas.microsoft.com/office/drawing/2014/main" id="{AF9857BD-BE5B-CAA7-AD25-88E528D31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5949674"/>
      </p:ext>
    </p:extLst>
  </p:cSld>
  <p:clrMapOvr>
    <a:masterClrMapping/>
  </p:clrMapOvr>
  <mc:AlternateContent xmlns:mc="http://schemas.openxmlformats.org/markup-compatibility/2006" xmlns:p14="http://schemas.microsoft.com/office/powerpoint/2010/main">
    <mc:Choice Requires="p14">
      <p:transition spd="slow" p14:dur="2000" advTm="20513"/>
    </mc:Choice>
    <mc:Fallback xmlns="">
      <p:transition spd="slow" advTm="2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61507" y="787400"/>
            <a:ext cx="8335926" cy="3864753"/>
          </a:xfrm>
          <a:prstGeom prst="rect">
            <a:avLst/>
          </a:prstGeom>
          <a:scene3d>
            <a:camera prst="orthographicFront"/>
            <a:lightRig rig="threePt" dir="t"/>
          </a:scene3d>
          <a:sp3d/>
        </p:spPr>
        <p:txBody>
          <a:bodyPr wrap="square">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400" b="1" dirty="0">
                <a:solidFill>
                  <a:schemeClr val="accent5"/>
                </a:solidFill>
              </a:rPr>
              <a:t>Z is for…ZZZ’s</a:t>
            </a:r>
          </a:p>
          <a:p>
            <a:pPr algn="ctr"/>
            <a:endParaRPr lang="en-US" sz="2800" dirty="0"/>
          </a:p>
          <a:p>
            <a:pPr algn="ctr">
              <a:lnSpc>
                <a:spcPct val="113000"/>
              </a:lnSpc>
              <a:spcBef>
                <a:spcPts val="0"/>
              </a:spcBef>
            </a:pP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Please make sure your child is</a:t>
            </a:r>
          </a:p>
          <a:p>
            <a:pPr algn="ctr">
              <a:lnSpc>
                <a:spcPct val="113000"/>
              </a:lnSpc>
              <a:spcBef>
                <a:spcPts val="0"/>
              </a:spcBef>
            </a:pPr>
            <a:r>
              <a:rPr lang="en-US" sz="40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well-rested every day. </a:t>
            </a:r>
            <a:endParaRPr lang="en-US" sz="4000" b="1" dirty="0">
              <a:solidFill>
                <a:schemeClr val="accent1"/>
              </a:solidFill>
            </a:endParaRPr>
          </a:p>
        </p:txBody>
      </p:sp>
      <p:grpSp>
        <p:nvGrpSpPr>
          <p:cNvPr id="3" name="Group 2"/>
          <p:cNvGrpSpPr/>
          <p:nvPr/>
        </p:nvGrpSpPr>
        <p:grpSpPr>
          <a:xfrm>
            <a:off x="0" y="5174952"/>
            <a:ext cx="9144000" cy="1164265"/>
            <a:chOff x="0" y="5174952"/>
            <a:chExt cx="9144000" cy="1164265"/>
          </a:xfrm>
        </p:grpSpPr>
        <p:sp>
          <p:nvSpPr>
            <p:cNvPr id="2" name="Rectangle 1">
              <a:extLst>
                <a:ext uri="{FF2B5EF4-FFF2-40B4-BE49-F238E27FC236}">
                  <a16:creationId xmlns:a16="http://schemas.microsoft.com/office/drawing/2014/main" id="{35010BCD-61B7-4941-90A7-DA883BD840BC}"/>
                </a:ext>
              </a:extLst>
            </p:cNvPr>
            <p:cNvSpPr/>
            <p:nvPr/>
          </p:nvSpPr>
          <p:spPr>
            <a:xfrm>
              <a:off x="0" y="5174952"/>
              <a:ext cx="9144000" cy="1164265"/>
            </a:xfrm>
            <a:prstGeom prst="rect">
              <a:avLst/>
            </a:prstGeom>
            <a:solidFill>
              <a:srgbClr val="1B3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6" name="Picture 10" descr="Related image">
              <a:extLst>
                <a:ext uri="{FF2B5EF4-FFF2-40B4-BE49-F238E27FC236}">
                  <a16:creationId xmlns:a16="http://schemas.microsoft.com/office/drawing/2014/main" id="{86E26F11-0ED6-40ED-BF67-0EFD043202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0467" y="5266551"/>
              <a:ext cx="1025821" cy="9810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lated image">
              <a:extLst>
                <a:ext uri="{FF2B5EF4-FFF2-40B4-BE49-F238E27FC236}">
                  <a16:creationId xmlns:a16="http://schemas.microsoft.com/office/drawing/2014/main" id="{4119D4E0-5F5A-408B-9898-3867548F1A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109" y="5266550"/>
              <a:ext cx="1025821" cy="9810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elated image">
              <a:extLst>
                <a:ext uri="{FF2B5EF4-FFF2-40B4-BE49-F238E27FC236}">
                  <a16:creationId xmlns:a16="http://schemas.microsoft.com/office/drawing/2014/main" id="{0B9126D2-13AD-4104-B043-6D816C23F3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5750" y="5266550"/>
              <a:ext cx="1025821" cy="9810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Related image">
              <a:extLst>
                <a:ext uri="{FF2B5EF4-FFF2-40B4-BE49-F238E27FC236}">
                  <a16:creationId xmlns:a16="http://schemas.microsoft.com/office/drawing/2014/main" id="{5BB69DDC-CEC6-45CA-AE1A-9C3B52272E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2588" y="5266550"/>
              <a:ext cx="1025821" cy="9810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lated image">
              <a:extLst>
                <a:ext uri="{FF2B5EF4-FFF2-40B4-BE49-F238E27FC236}">
                  <a16:creationId xmlns:a16="http://schemas.microsoft.com/office/drawing/2014/main" id="{DC46CAC1-930E-4459-8C83-A457E4D152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5229" y="5266550"/>
              <a:ext cx="1025821" cy="9810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Related image">
              <a:extLst>
                <a:ext uri="{FF2B5EF4-FFF2-40B4-BE49-F238E27FC236}">
                  <a16:creationId xmlns:a16="http://schemas.microsoft.com/office/drawing/2014/main" id="{C36654D8-E268-4DB3-A8C2-3F31A35C7E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870" y="5266550"/>
              <a:ext cx="1025821" cy="98107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sleeping moon clipart">
              <a:extLst>
                <a:ext uri="{FF2B5EF4-FFF2-40B4-BE49-F238E27FC236}">
                  <a16:creationId xmlns:a16="http://schemas.microsoft.com/office/drawing/2014/main" id="{28094ABE-0E98-4C5F-BD9C-D52A33A4C5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9947" y="5174952"/>
              <a:ext cx="1164265" cy="116426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pSp>
      <p:pic>
        <p:nvPicPr>
          <p:cNvPr id="5" name="Audio 4">
            <a:hlinkClick r:id="" action="ppaction://media"/>
            <a:extLst>
              <a:ext uri="{FF2B5EF4-FFF2-40B4-BE49-F238E27FC236}">
                <a16:creationId xmlns:a16="http://schemas.microsoft.com/office/drawing/2014/main" id="{FA8B3103-DCF6-0D0F-2993-DBEA6EE5FD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11705320"/>
      </p:ext>
    </p:extLst>
  </p:cSld>
  <p:clrMapOvr>
    <a:masterClrMapping/>
  </p:clrMapOvr>
  <mc:AlternateContent xmlns:mc="http://schemas.openxmlformats.org/markup-compatibility/2006" xmlns:p14="http://schemas.microsoft.com/office/powerpoint/2010/main">
    <mc:Choice Requires="p14">
      <p:transition spd="slow" p14:dur="2000" advTm="22881"/>
    </mc:Choice>
    <mc:Fallback xmlns="">
      <p:transition spd="slow" advTm="2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title="Kindergarten diploma text">
            <a:extLst>
              <a:ext uri="{FF2B5EF4-FFF2-40B4-BE49-F238E27FC236}">
                <a16:creationId xmlns:a16="http://schemas.microsoft.com/office/drawing/2014/main" id="{982A7654-2B60-42F9-850C-2D35A0BB88D0}"/>
              </a:ext>
            </a:extLst>
          </p:cNvPr>
          <p:cNvSpPr txBox="1">
            <a:spLocks noChangeArrowheads="1"/>
          </p:cNvSpPr>
          <p:nvPr/>
        </p:nvSpPr>
        <p:spPr>
          <a:xfrm>
            <a:off x="0" y="265814"/>
            <a:ext cx="9143999" cy="6400800"/>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dirty="0">
              <a:solidFill>
                <a:schemeClr val="accent4"/>
              </a:solidFill>
            </a:endParaRPr>
          </a:p>
          <a:p>
            <a:pPr algn="ctr"/>
            <a:r>
              <a:rPr lang="en-US" sz="5400" b="1" dirty="0">
                <a:solidFill>
                  <a:srgbClr val="00B050"/>
                </a:solidFill>
              </a:rPr>
              <a:t> </a:t>
            </a:r>
            <a:r>
              <a:rPr lang="en-US" sz="5400" b="1" dirty="0">
                <a:solidFill>
                  <a:srgbClr val="7030A0"/>
                </a:solidFill>
              </a:rPr>
              <a:t>General Information</a:t>
            </a:r>
          </a:p>
          <a:p>
            <a:pPr algn="ctr"/>
            <a:endParaRPr lang="en-US" sz="5400" b="1" dirty="0">
              <a:solidFill>
                <a:srgbClr val="7030A0"/>
              </a:solidFill>
            </a:endParaRPr>
          </a:p>
          <a:p>
            <a:pPr algn="ctr"/>
            <a:r>
              <a:rPr lang="en-US" sz="5400" b="1" dirty="0">
                <a:solidFill>
                  <a:srgbClr val="00B050"/>
                </a:solidFill>
              </a:rPr>
              <a:t>Q &amp; A</a:t>
            </a:r>
          </a:p>
          <a:p>
            <a:pPr algn="ctr"/>
            <a:endParaRPr lang="en-US" sz="5400" b="1" dirty="0">
              <a:solidFill>
                <a:srgbClr val="7030A0"/>
              </a:solidFill>
            </a:endParaRPr>
          </a:p>
          <a:p>
            <a:pPr algn="ctr"/>
            <a:endParaRPr lang="en-US" sz="2000" b="1" dirty="0">
              <a:solidFill>
                <a:srgbClr val="00B050"/>
              </a:solidFill>
            </a:endParaRPr>
          </a:p>
          <a:p>
            <a:pPr algn="ctr"/>
            <a:endParaRPr lang="en-US" sz="5400" b="1" dirty="0">
              <a:solidFill>
                <a:schemeClr val="accent1"/>
              </a:solidFill>
            </a:endParaRPr>
          </a:p>
          <a:p>
            <a:pPr algn="ctr"/>
            <a:endParaRPr lang="en-US" sz="2800" b="1" dirty="0">
              <a:solidFill>
                <a:schemeClr val="accent1"/>
              </a:solidFill>
            </a:endParaRPr>
          </a:p>
        </p:txBody>
      </p:sp>
      <p:pic>
        <p:nvPicPr>
          <p:cNvPr id="3" name="Picture 2">
            <a:extLst>
              <a:ext uri="{FF2B5EF4-FFF2-40B4-BE49-F238E27FC236}">
                <a16:creationId xmlns:a16="http://schemas.microsoft.com/office/drawing/2014/main" id="{3DD753A1-EFCF-4710-9833-C4A5A02A476E}"/>
              </a:ext>
            </a:extLst>
          </p:cNvPr>
          <p:cNvPicPr>
            <a:picLocks noChangeAspect="1"/>
          </p:cNvPicPr>
          <p:nvPr/>
        </p:nvPicPr>
        <p:blipFill>
          <a:blip r:embed="rId5"/>
          <a:stretch>
            <a:fillRect/>
          </a:stretch>
        </p:blipFill>
        <p:spPr>
          <a:xfrm>
            <a:off x="252608" y="3637578"/>
            <a:ext cx="8638781" cy="2615411"/>
          </a:xfrm>
          <a:prstGeom prst="rect">
            <a:avLst/>
          </a:prstGeom>
        </p:spPr>
      </p:pic>
      <p:pic>
        <p:nvPicPr>
          <p:cNvPr id="4" name="Audio 3">
            <a:hlinkClick r:id="" action="ppaction://media"/>
            <a:extLst>
              <a:ext uri="{FF2B5EF4-FFF2-40B4-BE49-F238E27FC236}">
                <a16:creationId xmlns:a16="http://schemas.microsoft.com/office/drawing/2014/main" id="{167DF15B-E1E2-1366-BB52-64A31356EE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34348801"/>
      </p:ext>
    </p:extLst>
  </p:cSld>
  <p:clrMapOvr>
    <a:masterClrMapping/>
  </p:clrMapOvr>
  <mc:AlternateContent xmlns:mc="http://schemas.openxmlformats.org/markup-compatibility/2006" xmlns:p14="http://schemas.microsoft.com/office/powerpoint/2010/main">
    <mc:Choice Requires="p14">
      <p:transition spd="slow" p14:dur="2000" advTm="29243"/>
    </mc:Choice>
    <mc:Fallback xmlns="">
      <p:transition spd="slow" advTm="2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04800" y="254000"/>
            <a:ext cx="8648699" cy="4594225"/>
          </a:xfrm>
          <a:prstGeom prst="rect">
            <a:avLst/>
          </a:prstGeom>
          <a:scene3d>
            <a:camera prst="orthographicFront"/>
            <a:lightRig rig="threePt" dir="t"/>
          </a:scene3d>
          <a:sp3d/>
        </p:spPr>
        <p:txBody>
          <a:bodyPr anchor="t">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solidFill>
                  <a:schemeClr val="accent1"/>
                </a:solidFill>
              </a:rPr>
              <a:t>A is for…Assurance</a:t>
            </a:r>
          </a:p>
          <a:p>
            <a:pPr algn="ctr"/>
            <a:endParaRPr lang="en-US" sz="2800" b="1" i="1" dirty="0">
              <a:solidFill>
                <a:schemeClr val="accent1"/>
              </a:solidFill>
            </a:endParaRPr>
          </a:p>
          <a:p>
            <a:pPr algn="ctr"/>
            <a:endParaRPr lang="en-US" sz="2800" b="1" i="1" dirty="0">
              <a:solidFill>
                <a:schemeClr val="accent1"/>
              </a:solidFill>
            </a:endParaRPr>
          </a:p>
          <a:p>
            <a:pPr algn="ctr"/>
            <a:r>
              <a:rPr lang="en-US" b="1" i="1" dirty="0">
                <a:solidFill>
                  <a:schemeClr val="accent1"/>
                </a:solidFill>
              </a:rPr>
              <a:t>Rest Assured that safety is our focus &amp; the well-being of our students is our highest priority!  </a:t>
            </a:r>
            <a:endParaRPr lang="en-US" i="1" dirty="0"/>
          </a:p>
        </p:txBody>
      </p:sp>
      <p:grpSp>
        <p:nvGrpSpPr>
          <p:cNvPr id="9" name="Group 8"/>
          <p:cNvGrpSpPr/>
          <p:nvPr/>
        </p:nvGrpSpPr>
        <p:grpSpPr>
          <a:xfrm>
            <a:off x="37915" y="5249556"/>
            <a:ext cx="9106085" cy="1608444"/>
            <a:chOff x="-21022" y="4848225"/>
            <a:chExt cx="9165022" cy="1608444"/>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01" t="35555" r="789" b="36245"/>
            <a:stretch/>
          </p:blipFill>
          <p:spPr>
            <a:xfrm>
              <a:off x="-21022" y="5237108"/>
              <a:ext cx="9165022" cy="10901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929" y="4848225"/>
              <a:ext cx="1346440" cy="1608444"/>
            </a:xfrm>
            <a:prstGeom prst="rect">
              <a:avLst/>
            </a:prstGeom>
          </p:spPr>
        </p:pic>
      </p:grpSp>
      <p:pic>
        <p:nvPicPr>
          <p:cNvPr id="4" name="Audio 3">
            <a:hlinkClick r:id="" action="ppaction://media"/>
            <a:extLst>
              <a:ext uri="{FF2B5EF4-FFF2-40B4-BE49-F238E27FC236}">
                <a16:creationId xmlns:a16="http://schemas.microsoft.com/office/drawing/2014/main" id="{F0EEB14B-C487-161A-BAFB-3F5C80DBFB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54693718"/>
      </p:ext>
    </p:extLst>
  </p:cSld>
  <p:clrMapOvr>
    <a:masterClrMapping/>
  </p:clrMapOvr>
  <mc:AlternateContent xmlns:mc="http://schemas.openxmlformats.org/markup-compatibility/2006" xmlns:p14="http://schemas.microsoft.com/office/powerpoint/2010/main">
    <mc:Choice Requires="p14">
      <p:transition spd="slow" p14:dur="2000" advTm="22835"/>
    </mc:Choice>
    <mc:Fallback xmlns="">
      <p:transition spd="slow" advTm="2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25821" y="315310"/>
            <a:ext cx="8465754" cy="4522908"/>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solidFill>
            </a:endParaRPr>
          </a:p>
          <a:p>
            <a:pPr algn="ctr"/>
            <a:r>
              <a:rPr lang="en-US" sz="5400" b="1" dirty="0">
                <a:solidFill>
                  <a:srgbClr val="990033"/>
                </a:solidFill>
              </a:rPr>
              <a:t>B is for…Birthdays</a:t>
            </a:r>
          </a:p>
          <a:p>
            <a:pPr algn="ctr"/>
            <a:endParaRPr lang="en-US" sz="2800" dirty="0"/>
          </a:p>
          <a:p>
            <a:pPr algn="ctr">
              <a:lnSpc>
                <a:spcPct val="113000"/>
              </a:lnSpc>
              <a:spcBef>
                <a:spcPts val="0"/>
              </a:spcBef>
            </a:pPr>
            <a:r>
              <a:rPr lang="en-US" sz="3200" kern="1400" dirty="0">
                <a:solidFill>
                  <a:srgbClr val="000000"/>
                </a:solidFill>
                <a:latin typeface="Calibri" panose="020F0502020204030204" pitchFamily="34" charset="0"/>
                <a:ea typeface="Times New Roman" panose="02020603050405020304" pitchFamily="18" charset="0"/>
              </a:rPr>
              <a:t>We love to celebrate student birthdays. </a:t>
            </a:r>
            <a:r>
              <a:rPr lang="en-US" sz="3200" dirty="0">
                <a:solidFill>
                  <a:srgbClr val="000000"/>
                </a:solidFill>
                <a:effectLst/>
                <a:latin typeface="Maiandra GD" panose="020E0502030308020204" pitchFamily="34" charset="0"/>
                <a:ea typeface="Calibri" panose="020F0502020204030204" pitchFamily="34" charset="0"/>
                <a:cs typeface="Comic Sans MS" panose="030F0702030302020204" pitchFamily="66" charset="0"/>
              </a:rPr>
              <a:t>Students may bring in store bought items enough for all students in the homeroom class.  Please refrain from homemade items so that we are mindful of those students with food allergies.  </a:t>
            </a:r>
            <a:r>
              <a:rPr lang="en-US" sz="3200" kern="1400" dirty="0">
                <a:solidFill>
                  <a:srgbClr val="000000"/>
                </a:solidFill>
                <a:latin typeface="Calibri" panose="020F0502020204030204" pitchFamily="34" charset="0"/>
                <a:ea typeface="Times New Roman" panose="02020603050405020304" pitchFamily="18" charset="0"/>
              </a:rPr>
              <a:t> </a:t>
            </a:r>
            <a:r>
              <a:rPr lang="en-US" sz="32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3200"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algn="ctr"/>
            <a:endParaRPr lang="en-US" sz="2800" b="1" dirty="0">
              <a:solidFill>
                <a:schemeClr val="accent1"/>
              </a:solidFill>
            </a:endParaRPr>
          </a:p>
        </p:txBody>
      </p:sp>
      <p:pic>
        <p:nvPicPr>
          <p:cNvPr id="1026" name="Picture 2" descr="Image result for cupcake border">
            <a:extLst>
              <a:ext uri="{FF2B5EF4-FFF2-40B4-BE49-F238E27FC236}">
                <a16:creationId xmlns:a16="http://schemas.microsoft.com/office/drawing/2014/main" id="{25F40113-AF4A-4BC6-9BBD-B9FEB97F3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76494"/>
            <a:ext cx="9144000" cy="9747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AD002B6-6040-228A-602E-A8A420595E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58891872"/>
      </p:ext>
    </p:extLst>
  </p:cSld>
  <p:clrMapOvr>
    <a:masterClrMapping/>
  </p:clrMapOvr>
  <mc:AlternateContent xmlns:mc="http://schemas.openxmlformats.org/markup-compatibility/2006" xmlns:p14="http://schemas.microsoft.com/office/powerpoint/2010/main">
    <mc:Choice Requires="p14">
      <p:transition spd="slow" p14:dur="2000" advTm="24948"/>
    </mc:Choice>
    <mc:Fallback xmlns="">
      <p:transition spd="slow" advTm="2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96D38-6398-4F8E-A439-1258C991CA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708" y="4973040"/>
            <a:ext cx="4786831" cy="1744854"/>
          </a:xfrm>
          <a:prstGeom prst="rect">
            <a:avLst/>
          </a:prstGeom>
        </p:spPr>
      </p:pic>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71474" y="158831"/>
            <a:ext cx="8401050" cy="4296553"/>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0B050"/>
                </a:solidFill>
              </a:rPr>
              <a:t>C is for…CAFÉ </a:t>
            </a:r>
          </a:p>
          <a:p>
            <a:pPr algn="ctr" defTabSz="922904">
              <a:defRPr/>
            </a:pPr>
            <a:r>
              <a:rPr lang="en-US" sz="28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CAFÉ Manager – Alison Hargus</a:t>
            </a:r>
          </a:p>
          <a:p>
            <a:pPr marL="457200" indent="-457200" defTabSz="922904">
              <a:buFont typeface="Arial" panose="020B0604020202020204" pitchFamily="34" charset="0"/>
              <a:buChar char="•"/>
              <a:defRP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Each student has an ID used to purchase café items </a:t>
            </a:r>
          </a:p>
          <a:p>
            <a:pPr marL="457200" indent="-457200" defTabSz="922904">
              <a:buFont typeface="Arial" panose="020B0604020202020204" pitchFamily="34" charset="0"/>
              <a:buChar char="•"/>
              <a:defRP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Teachers and staff are on hand to assist students in the café</a:t>
            </a:r>
          </a:p>
          <a:p>
            <a:pPr marL="457200" indent="-457200" defTabSz="922904">
              <a:buFont typeface="Arial" panose="020B0604020202020204" pitchFamily="34" charset="0"/>
              <a:buChar char="•"/>
              <a:defRP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Ice Cream is available for purchase on Fridays (1st-5</a:t>
            </a:r>
            <a:r>
              <a:rPr lang="en-US" sz="2400" kern="1400" baseline="30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a:t>
            </a: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p>
          <a:p>
            <a:pPr marL="457200" indent="-457200" defTabSz="922904">
              <a:buFont typeface="Arial" panose="020B0604020202020204" pitchFamily="34" charset="0"/>
              <a:buChar char="•"/>
              <a:defRP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Students may also bring a healthy snack to have in the classroom during working snack</a:t>
            </a:r>
          </a:p>
          <a:p>
            <a:pPr marL="457200" indent="-457200" defTabSz="922904">
              <a:buFont typeface="Arial" panose="020B0604020202020204" pitchFamily="34" charset="0"/>
              <a:buChar char="•"/>
              <a:defRP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Menus are available on our website </a:t>
            </a:r>
          </a:p>
          <a:p>
            <a:pPr marL="457200" indent="-457200" defTabSz="922904">
              <a:buFont typeface="Arial" panose="020B0604020202020204" pitchFamily="34" charset="0"/>
              <a:buChar char="•"/>
              <a:defRPr/>
            </a:pPr>
            <a:r>
              <a:rPr lang="en-US" sz="2400" kern="14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PayPams</a:t>
            </a: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is the online payment system used by St Johns County.  You can deposit money and view purchased items on their website</a:t>
            </a:r>
          </a:p>
          <a:p>
            <a:pPr marL="457200" indent="-457200" defTabSz="922904">
              <a:buFont typeface="Arial" panose="020B0604020202020204" pitchFamily="34" charset="0"/>
              <a:buChar char="•"/>
              <a:defRPr/>
            </a:pP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Visit the Warrior Café’s webpage under the Departments</a:t>
            </a:r>
            <a:r>
              <a:rPr lang="en-US" sz="24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tab on our website</a:t>
            </a:r>
            <a:endParaRPr lang="en-US" sz="2400" b="1" kern="1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5" name="Picture 4" descr="Related image">
            <a:extLst>
              <a:ext uri="{FF2B5EF4-FFF2-40B4-BE49-F238E27FC236}">
                <a16:creationId xmlns:a16="http://schemas.microsoft.com/office/drawing/2014/main" id="{68293423-1D67-4474-AD67-3A79BE052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864" y="4571999"/>
            <a:ext cx="3982451" cy="214589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D13C734B-4921-CD08-2B65-8E6766FDCE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22962370"/>
      </p:ext>
    </p:extLst>
  </p:cSld>
  <p:clrMapOvr>
    <a:masterClrMapping/>
  </p:clrMapOvr>
  <mc:AlternateContent xmlns:mc="http://schemas.openxmlformats.org/markup-compatibility/2006" xmlns:p14="http://schemas.microsoft.com/office/powerpoint/2010/main">
    <mc:Choice Requires="p14">
      <p:transition spd="slow" p14:dur="2000" advTm="35211"/>
    </mc:Choice>
    <mc:Fallback xmlns="">
      <p:transition spd="slow" advTm="3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782B-4F1D-4535-94E5-D5C07D55D1B2}"/>
              </a:ext>
            </a:extLst>
          </p:cNvPr>
          <p:cNvSpPr>
            <a:spLocks noGrp="1"/>
          </p:cNvSpPr>
          <p:nvPr>
            <p:ph type="title"/>
          </p:nvPr>
        </p:nvSpPr>
        <p:spPr>
          <a:xfrm>
            <a:off x="630936" y="457200"/>
            <a:ext cx="2948940" cy="1600200"/>
          </a:xfrm>
        </p:spPr>
        <p:txBody>
          <a:bodyPr anchor="b">
            <a:normAutofit/>
          </a:bodyPr>
          <a:lstStyle/>
          <a:p>
            <a:r>
              <a:rPr lang="en-US" sz="4000" b="1" dirty="0"/>
              <a:t>Please consider…</a:t>
            </a:r>
          </a:p>
        </p:txBody>
      </p:sp>
      <p:pic>
        <p:nvPicPr>
          <p:cNvPr id="5" name="Content Placeholder 4" descr="A screenshot of a cell phone&#10;&#10;Description automatically generated">
            <a:extLst>
              <a:ext uri="{FF2B5EF4-FFF2-40B4-BE49-F238E27FC236}">
                <a16:creationId xmlns:a16="http://schemas.microsoft.com/office/drawing/2014/main" id="{38B5922F-3C25-41EE-98AC-BF4A1E8CEE48}"/>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tretch/>
        </p:blipFill>
        <p:spPr>
          <a:xfrm>
            <a:off x="3784920" y="215058"/>
            <a:ext cx="4965539" cy="6427883"/>
          </a:xfrm>
          <a:noFill/>
        </p:spPr>
      </p:pic>
      <p:sp>
        <p:nvSpPr>
          <p:cNvPr id="10" name="Text Placeholder 3">
            <a:extLst>
              <a:ext uri="{FF2B5EF4-FFF2-40B4-BE49-F238E27FC236}">
                <a16:creationId xmlns:a16="http://schemas.microsoft.com/office/drawing/2014/main" id="{E2F7EB51-97DD-481A-BAB1-8A683ED7C2A2}"/>
              </a:ext>
            </a:extLst>
          </p:cNvPr>
          <p:cNvSpPr>
            <a:spLocks noGrp="1"/>
          </p:cNvSpPr>
          <p:nvPr>
            <p:ph type="body" sz="half" idx="2"/>
          </p:nvPr>
        </p:nvSpPr>
        <p:spPr>
          <a:xfrm>
            <a:off x="393541" y="2231019"/>
            <a:ext cx="2948940" cy="4411921"/>
          </a:xfrm>
        </p:spPr>
        <p:txBody>
          <a:bodyPr>
            <a:normAutofit lnSpcReduction="10000"/>
          </a:bodyPr>
          <a:lstStyle/>
          <a:p>
            <a:pPr marL="285750" indent="-285750">
              <a:buFont typeface="Arial" panose="020B0604020202020204" pitchFamily="34" charset="0"/>
              <a:buChar char="•"/>
            </a:pPr>
            <a:r>
              <a:rPr lang="en-US" sz="2000" b="1" dirty="0">
                <a:latin typeface="Biome Light" panose="020B0303030204020804" pitchFamily="34" charset="0"/>
                <a:cs typeface="Biome Light" panose="020B0303030204020804" pitchFamily="34" charset="0"/>
              </a:rPr>
              <a:t>Items in lunchbox should be easy for students to open without support</a:t>
            </a:r>
          </a:p>
          <a:p>
            <a:pPr marL="285750" indent="-285750">
              <a:buFont typeface="Arial" panose="020B0604020202020204" pitchFamily="34" charset="0"/>
              <a:buChar char="•"/>
            </a:pPr>
            <a:r>
              <a:rPr lang="en-US" sz="2000" b="1" dirty="0">
                <a:latin typeface="Biome Light" panose="020B0303030204020804" pitchFamily="34" charset="0"/>
                <a:cs typeface="Biome Light" panose="020B0303030204020804" pitchFamily="34" charset="0"/>
              </a:rPr>
              <a:t>Begin practicing with students now if they will be bringing a lunch from home</a:t>
            </a:r>
          </a:p>
          <a:p>
            <a:pPr marL="285750" indent="-285750">
              <a:buFont typeface="Arial" panose="020B0604020202020204" pitchFamily="34" charset="0"/>
              <a:buChar char="•"/>
            </a:pPr>
            <a:r>
              <a:rPr lang="en-US" sz="2000" b="1" dirty="0">
                <a:latin typeface="Biome Light" panose="020B0303030204020804" pitchFamily="34" charset="0"/>
                <a:cs typeface="Biome Light" panose="020B0303030204020804" pitchFamily="34" charset="0"/>
              </a:rPr>
              <a:t>We will make sure every students has the support they need </a:t>
            </a:r>
          </a:p>
          <a:p>
            <a:pPr marL="285750" indent="-285750">
              <a:buFont typeface="Arial" panose="020B0604020202020204" pitchFamily="34" charset="0"/>
              <a:buChar char="•"/>
            </a:pPr>
            <a:r>
              <a:rPr lang="en-US" sz="2000" b="1" dirty="0">
                <a:latin typeface="Biome Light" panose="020B0303030204020804" pitchFamily="34" charset="0"/>
                <a:cs typeface="Biome Light" panose="020B0303030204020804" pitchFamily="34" charset="0"/>
              </a:rPr>
              <a:t>Please note we are a “nut aware” school</a:t>
            </a:r>
          </a:p>
          <a:p>
            <a:pPr marL="285750" indent="-285750">
              <a:buFont typeface="Arial" panose="020B0604020202020204" pitchFamily="34" charset="0"/>
              <a:buChar char="•"/>
            </a:pPr>
            <a:endParaRPr lang="en-US" dirty="0"/>
          </a:p>
        </p:txBody>
      </p:sp>
      <p:pic>
        <p:nvPicPr>
          <p:cNvPr id="3" name="Audio 2">
            <a:hlinkClick r:id="" action="ppaction://media"/>
            <a:extLst>
              <a:ext uri="{FF2B5EF4-FFF2-40B4-BE49-F238E27FC236}">
                <a16:creationId xmlns:a16="http://schemas.microsoft.com/office/drawing/2014/main" id="{F04B9136-7DC5-B6BC-3298-1FB0B88A2D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0528080"/>
      </p:ext>
    </p:extLst>
  </p:cSld>
  <p:clrMapOvr>
    <a:masterClrMapping/>
  </p:clrMapOvr>
  <mc:AlternateContent xmlns:mc="http://schemas.openxmlformats.org/markup-compatibility/2006" xmlns:p14="http://schemas.microsoft.com/office/powerpoint/2010/main">
    <mc:Choice Requires="p14">
      <p:transition spd="slow" p14:dur="2000" advTm="32587"/>
    </mc:Choice>
    <mc:Fallback xmlns="">
      <p:transition spd="slow" advTm="3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04307" y="371033"/>
            <a:ext cx="8535385" cy="5328017"/>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accent4"/>
                </a:solidFill>
              </a:rPr>
              <a:t>D is for…Dismissal </a:t>
            </a:r>
          </a:p>
          <a:p>
            <a:pPr algn="ctr"/>
            <a:r>
              <a:rPr lang="en-US" sz="2600" b="1" dirty="0"/>
              <a:t>Dismissal Routines  </a:t>
            </a:r>
            <a:r>
              <a:rPr lang="en-US" sz="2600" dirty="0"/>
              <a:t>​</a:t>
            </a:r>
          </a:p>
          <a:p>
            <a:pPr marL="457200" indent="-457200" fontAlgn="base">
              <a:buFont typeface="Arial" panose="020B0604020202020204" pitchFamily="34" charset="0"/>
              <a:buChar char="•"/>
            </a:pPr>
            <a:endParaRPr lang="en-US" sz="2600" dirty="0"/>
          </a:p>
          <a:p>
            <a:pPr marL="457200" indent="-457200" fontAlgn="base">
              <a:buFont typeface="Arial" panose="020B0604020202020204" pitchFamily="34" charset="0"/>
              <a:buChar char="•"/>
            </a:pPr>
            <a:r>
              <a:rPr lang="en-US" sz="2000" dirty="0"/>
              <a:t>Extended Day - Released First​</a:t>
            </a:r>
            <a:br>
              <a:rPr lang="en-US" sz="2000" dirty="0"/>
            </a:br>
            <a:endParaRPr lang="en-US" sz="2000" dirty="0"/>
          </a:p>
          <a:p>
            <a:pPr marL="457200" indent="-457200" fontAlgn="base">
              <a:buFont typeface="Arial" panose="020B0604020202020204" pitchFamily="34" charset="0"/>
              <a:buChar char="•"/>
            </a:pPr>
            <a:r>
              <a:rPr lang="en-US" sz="2000" dirty="0"/>
              <a:t>PPU/Buses/</a:t>
            </a:r>
            <a:r>
              <a:rPr lang="en-US" sz="2000" dirty="0" err="1"/>
              <a:t>DayCare</a:t>
            </a:r>
            <a:r>
              <a:rPr lang="en-US" sz="2000" dirty="0"/>
              <a:t> Vans - Released next</a:t>
            </a:r>
          </a:p>
          <a:p>
            <a:pPr fontAlgn="base"/>
            <a:endParaRPr lang="en-US" sz="2000" dirty="0"/>
          </a:p>
          <a:p>
            <a:pPr marL="457200" indent="-457200" fontAlgn="base">
              <a:buFont typeface="Arial" panose="020B0604020202020204" pitchFamily="34" charset="0"/>
              <a:buChar char="•"/>
            </a:pPr>
            <a:r>
              <a:rPr lang="en-US" sz="2000" dirty="0"/>
              <a:t>Reminder - all K-5 students have bus access</a:t>
            </a:r>
            <a:br>
              <a:rPr lang="en-US" sz="2000" dirty="0"/>
            </a:br>
            <a:endParaRPr lang="en-US" sz="2000" dirty="0"/>
          </a:p>
          <a:p>
            <a:pPr marL="457200" indent="-457200" fontAlgn="base">
              <a:buFont typeface="Arial" panose="020B0604020202020204" pitchFamily="34" charset="0"/>
              <a:buChar char="•"/>
            </a:pPr>
            <a:r>
              <a:rPr lang="en-US" sz="2000" dirty="0"/>
              <a:t>Students on buses often arrive home before those who are parent pick up </a:t>
            </a:r>
          </a:p>
          <a:p>
            <a:pPr marL="457200" indent="-457200" fontAlgn="base">
              <a:buFont typeface="Arial" panose="020B0604020202020204" pitchFamily="34" charset="0"/>
              <a:buChar char="•"/>
            </a:pPr>
            <a:endParaRPr lang="en-US" sz="2000" dirty="0"/>
          </a:p>
          <a:p>
            <a:pPr marL="457200" indent="-457200" fontAlgn="base">
              <a:buFont typeface="Arial" panose="020B0604020202020204" pitchFamily="34" charset="0"/>
              <a:buChar char="•"/>
            </a:pPr>
            <a:r>
              <a:rPr lang="en-US" sz="2000" dirty="0"/>
              <a:t>Please be patient if choosing PPU as a dismissal option- especially at the beginning of the year</a:t>
            </a:r>
          </a:p>
          <a:p>
            <a:pPr fontAlgn="base"/>
            <a:endParaRPr lang="en-US" sz="2000" dirty="0"/>
          </a:p>
          <a:p>
            <a:pPr marL="457200" indent="-457200" fontAlgn="base">
              <a:buFont typeface="Arial" panose="020B0604020202020204" pitchFamily="34" charset="0"/>
              <a:buChar char="•"/>
            </a:pPr>
            <a:r>
              <a:rPr lang="en-US" sz="2000" dirty="0"/>
              <a:t>A helpful skill would be for students to practice buckling and unbuckling their seatbelt independently</a:t>
            </a:r>
            <a:endParaRPr lang="en-US" sz="2400" dirty="0"/>
          </a:p>
        </p:txBody>
      </p:sp>
      <p:pic>
        <p:nvPicPr>
          <p:cNvPr id="3074" name="Picture 2" descr="Image result for clock border">
            <a:extLst>
              <a:ext uri="{FF2B5EF4-FFF2-40B4-BE49-F238E27FC236}">
                <a16:creationId xmlns:a16="http://schemas.microsoft.com/office/drawing/2014/main" id="{79C161AD-DB94-4D07-9BC0-5261C919C7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538"/>
          <a:stretch/>
        </p:blipFill>
        <p:spPr bwMode="auto">
          <a:xfrm rot="10800000">
            <a:off x="0" y="5776230"/>
            <a:ext cx="9144000" cy="1081770"/>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1F972909-10DF-8E1F-BB01-A042CDB2E7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59679346"/>
      </p:ext>
    </p:extLst>
  </p:cSld>
  <p:clrMapOvr>
    <a:masterClrMapping/>
  </p:clrMapOvr>
  <mc:AlternateContent xmlns:mc="http://schemas.openxmlformats.org/markup-compatibility/2006" xmlns:p14="http://schemas.microsoft.com/office/powerpoint/2010/main">
    <mc:Choice Requires="p14">
      <p:transition spd="slow" p14:dur="2000" advTm="43826"/>
    </mc:Choice>
    <mc:Fallback xmlns="">
      <p:transition spd="slow" advTm="4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Kindergarten diploma text">
            <a:extLst>
              <a:ext uri="{FF2B5EF4-FFF2-40B4-BE49-F238E27FC236}">
                <a16:creationId xmlns:a16="http://schemas.microsoft.com/office/drawing/2014/main" id="{3C3346F3-79C2-44C5-A704-D256E5889E7E}"/>
              </a:ext>
            </a:extLst>
          </p:cNvPr>
          <p:cNvSpPr txBox="1">
            <a:spLocks noChangeArrowheads="1"/>
          </p:cNvSpPr>
          <p:nvPr/>
        </p:nvSpPr>
        <p:spPr>
          <a:xfrm>
            <a:off x="304307" y="81667"/>
            <a:ext cx="8535385" cy="5585486"/>
          </a:xfrm>
          <a:prstGeom prst="rect">
            <a:avLst/>
          </a:prstGeom>
          <a:scene3d>
            <a:camera prst="orthographicFront"/>
            <a:lightRig rig="threePt" dir="t"/>
          </a:scene3d>
          <a:sp3d/>
        </p:spPr>
        <p:txBody>
          <a:bodyPr>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accent4"/>
                </a:solidFill>
              </a:rPr>
              <a:t>D is for…Dismissal </a:t>
            </a:r>
          </a:p>
          <a:p>
            <a:pPr algn="ctr"/>
            <a:r>
              <a:rPr lang="en-US" sz="2400" b="1" dirty="0"/>
              <a:t>Important Dismissal Reminders</a:t>
            </a:r>
          </a:p>
          <a:p>
            <a:pPr fontAlgn="base"/>
            <a:r>
              <a:rPr lang="en-US" sz="1800" b="1" u="sng" dirty="0"/>
              <a:t>Critical Reminders </a:t>
            </a:r>
            <a:r>
              <a:rPr lang="en-US" sz="1800" b="1" dirty="0"/>
              <a:t>- With increased traffic and safety updates, it is important that we work together to ensure the safety of our students.  </a:t>
            </a:r>
            <a:r>
              <a:rPr lang="en-US" sz="1800" dirty="0"/>
              <a:t>​</a:t>
            </a:r>
          </a:p>
          <a:p>
            <a:pPr marL="342900" indent="-342900" fontAlgn="base">
              <a:buFont typeface="Arial" panose="020B0604020202020204" pitchFamily="34" charset="0"/>
              <a:buChar char="•"/>
            </a:pPr>
            <a:endParaRPr lang="en-US" sz="1800" b="1" dirty="0"/>
          </a:p>
          <a:p>
            <a:pPr marL="342900" indent="-342900" fontAlgn="base">
              <a:buFont typeface="Arial" panose="020B0604020202020204" pitchFamily="34" charset="0"/>
              <a:buChar char="•"/>
            </a:pPr>
            <a:r>
              <a:rPr lang="en-US" sz="1600" dirty="0"/>
              <a:t>We ask that parents/families remain in their vehicles at </a:t>
            </a:r>
            <a:r>
              <a:rPr lang="en-US" sz="1600" b="1" dirty="0"/>
              <a:t>ALL TIMES </a:t>
            </a:r>
            <a:r>
              <a:rPr lang="en-US" sz="1600" dirty="0"/>
              <a:t>during dismissal.  ​Please have your </a:t>
            </a:r>
            <a:r>
              <a:rPr lang="en-US" sz="1600" b="1" i="1" dirty="0"/>
              <a:t>car tag displayed</a:t>
            </a:r>
          </a:p>
          <a:p>
            <a:pPr marL="342900" indent="-342900" fontAlgn="base">
              <a:buFont typeface="Arial" panose="020B0604020202020204" pitchFamily="34" charset="0"/>
              <a:buChar char="•"/>
            </a:pPr>
            <a:endParaRPr lang="en-US" sz="1600" dirty="0"/>
          </a:p>
          <a:p>
            <a:pPr marL="342900" indent="-342900" fontAlgn="base">
              <a:buFont typeface="Arial" panose="020B0604020202020204" pitchFamily="34" charset="0"/>
              <a:buChar char="•"/>
            </a:pPr>
            <a:r>
              <a:rPr lang="en-US" sz="1600" dirty="0"/>
              <a:t>Anyone picking up your child must be listed on the student information form. Those without a tag will be asked to park and show ID in the office </a:t>
            </a:r>
          </a:p>
          <a:p>
            <a:pPr marL="342900" indent="-342900" fontAlgn="base">
              <a:buFont typeface="Arial" panose="020B0604020202020204" pitchFamily="34" charset="0"/>
              <a:buChar char="•"/>
            </a:pPr>
            <a:endParaRPr lang="en-US" sz="1600" b="1" dirty="0"/>
          </a:p>
          <a:p>
            <a:pPr marL="342900" indent="-342900" fontAlgn="base">
              <a:buFont typeface="Arial" panose="020B0604020202020204" pitchFamily="34" charset="0"/>
              <a:buChar char="•"/>
            </a:pPr>
            <a:r>
              <a:rPr lang="en-US" sz="1600" b="1" dirty="0"/>
              <a:t>Parents/Families SHOULD NOT </a:t>
            </a:r>
            <a:r>
              <a:rPr lang="en-US" sz="1600" dirty="0"/>
              <a:t>park and walk up to the sidewalks. Students will not be released from this area</a:t>
            </a:r>
          </a:p>
          <a:p>
            <a:pPr marL="342900" indent="-342900" fontAlgn="base">
              <a:buFont typeface="Arial" panose="020B0604020202020204" pitchFamily="34" charset="0"/>
              <a:buChar char="•"/>
            </a:pPr>
            <a:endParaRPr lang="en-US" sz="1600" dirty="0"/>
          </a:p>
          <a:p>
            <a:pPr marL="342900" indent="-342900" fontAlgn="base">
              <a:buFont typeface="Arial" panose="020B0604020202020204" pitchFamily="34" charset="0"/>
              <a:buChar char="•"/>
            </a:pPr>
            <a:r>
              <a:rPr lang="en-US" sz="1600" b="1" dirty="0"/>
              <a:t>Early Release Wednesday </a:t>
            </a:r>
            <a:r>
              <a:rPr lang="en-US" sz="1600" dirty="0"/>
              <a:t>– All students are dismissed at 1:45 on Wednesday ​</a:t>
            </a:r>
          </a:p>
          <a:p>
            <a:pPr marL="342900" indent="-342900" fontAlgn="base">
              <a:buFont typeface="Arial" panose="020B0604020202020204" pitchFamily="34" charset="0"/>
              <a:buChar char="•"/>
            </a:pPr>
            <a:endParaRPr lang="en-US" sz="1800" b="1" dirty="0"/>
          </a:p>
          <a:p>
            <a:pPr marL="342900" indent="-342900" fontAlgn="base">
              <a:buFont typeface="Arial" panose="020B0604020202020204" pitchFamily="34" charset="0"/>
              <a:buChar char="•"/>
            </a:pPr>
            <a:r>
              <a:rPr lang="en-US" sz="1600" dirty="0"/>
              <a:t>Pull your car up to the designated flag number. Your child will be waiting for you there.  After your child is safely in your car, you may remove your car tag.</a:t>
            </a:r>
            <a:endParaRPr lang="en-US" sz="2600" dirty="0"/>
          </a:p>
        </p:txBody>
      </p:sp>
      <p:pic>
        <p:nvPicPr>
          <p:cNvPr id="3074" name="Picture 2" descr="Image result for clock border">
            <a:extLst>
              <a:ext uri="{FF2B5EF4-FFF2-40B4-BE49-F238E27FC236}">
                <a16:creationId xmlns:a16="http://schemas.microsoft.com/office/drawing/2014/main" id="{79C161AD-DB94-4D07-9BC0-5261C919C7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538"/>
          <a:stretch/>
        </p:blipFill>
        <p:spPr bwMode="auto">
          <a:xfrm rot="10800000">
            <a:off x="0" y="5393803"/>
            <a:ext cx="9144000" cy="1513041"/>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7FC4C702-016E-3D4D-DB34-159DA1E73A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06089972"/>
      </p:ext>
    </p:extLst>
  </p:cSld>
  <p:clrMapOvr>
    <a:masterClrMapping/>
  </p:clrMapOvr>
  <mc:AlternateContent xmlns:mc="http://schemas.openxmlformats.org/markup-compatibility/2006" xmlns:p14="http://schemas.microsoft.com/office/powerpoint/2010/main">
    <mc:Choice Requires="p14">
      <p:transition spd="slow" p14:dur="2000" advTm="41436"/>
    </mc:Choice>
    <mc:Fallback xmlns="">
      <p:transition spd="slow" advTm="4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Kindergarten Diplo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ndergarten Diploma" id="{6F495710-E990-4E0E-8386-C9638D0D77D2}" vid="{F5C69395-652F-4D5B-8841-2B2F7A4EB0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CDB3515FFC1141977E7D2269FECF67" ma:contentTypeVersion="35" ma:contentTypeDescription="Create a new document." ma:contentTypeScope="" ma:versionID="230b6a88e73c742bcee8f74f8a3dbb10">
  <xsd:schema xmlns:xsd="http://www.w3.org/2001/XMLSchema" xmlns:xs="http://www.w3.org/2001/XMLSchema" xmlns:p="http://schemas.microsoft.com/office/2006/metadata/properties" xmlns:ns1="http://schemas.microsoft.com/sharepoint/v3" xmlns:ns3="b48ca8aa-f6c8-42a7-9ff2-be6f4ca0c63a" xmlns:ns4="8e577f05-df73-4803-a230-1236020edce2" targetNamespace="http://schemas.microsoft.com/office/2006/metadata/properties" ma:root="true" ma:fieldsID="d0d005d718deb7e2c79d2ee221a14b24" ns1:_="" ns3:_="" ns4:_="">
    <xsd:import namespace="http://schemas.microsoft.com/sharepoint/v3"/>
    <xsd:import namespace="b48ca8aa-f6c8-42a7-9ff2-be6f4ca0c63a"/>
    <xsd:import namespace="8e577f05-df73-4803-a230-1236020edce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1:_ip_UnifiedCompliancePolicyProperties" minOccurs="0"/>
                <xsd:element ref="ns1:_ip_UnifiedCompliancePolicyUIAction" minOccurs="0"/>
                <xsd:element ref="ns4:MediaServiceAutoKeyPoints" minOccurs="0"/>
                <xsd:element ref="ns4:MediaServiceKeyPoints" minOccurs="0"/>
                <xsd:element ref="ns4:MediaServiceGenerationTime" minOccurs="0"/>
                <xsd:element ref="ns4:MediaServiceEventHashCode"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8ca8aa-f6c8-42a7-9ff2-be6f4ca0c63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77f05-df73-4803-a230-1236020edce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NotebookType" ma:index="23" nillable="true" ma:displayName="Notebook Type" ma:internalName="NotebookType">
      <xsd:simpleType>
        <xsd:restriction base="dms:Text"/>
      </xsd:simpleType>
    </xsd:element>
    <xsd:element name="FolderType" ma:index="24" nillable="true" ma:displayName="Folder Type" ma:internalName="FolderType">
      <xsd:simpleType>
        <xsd:restriction base="dms:Text"/>
      </xsd:simpleType>
    </xsd:element>
    <xsd:element name="CultureName" ma:index="25" nillable="true" ma:displayName="Culture Name" ma:internalName="CultureName">
      <xsd:simpleType>
        <xsd:restriction base="dms:Text"/>
      </xsd:simpleType>
    </xsd:element>
    <xsd:element name="AppVersion" ma:index="26" nillable="true" ma:displayName="App Version" ma:internalName="AppVersion">
      <xsd:simpleType>
        <xsd:restriction base="dms:Text"/>
      </xsd:simpleType>
    </xsd:element>
    <xsd:element name="TeamsChannelId" ma:index="27" nillable="true" ma:displayName="Teams Channel Id" ma:internalName="TeamsChannelId">
      <xsd:simpleType>
        <xsd:restriction base="dms:Text"/>
      </xsd:simpleType>
    </xsd:element>
    <xsd:element name="Owner" ma:index="2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9" nillable="true" ma:displayName="Math Settings" ma:internalName="Math_Settings">
      <xsd:simpleType>
        <xsd:restriction base="dms:Text"/>
      </xsd:simpleType>
    </xsd:element>
    <xsd:element name="DefaultSectionNames" ma:index="30" nillable="true" ma:displayName="Default Section Names" ma:internalName="DefaultSectionNames">
      <xsd:simpleType>
        <xsd:restriction base="dms:Note">
          <xsd:maxLength value="255"/>
        </xsd:restriction>
      </xsd:simpleType>
    </xsd:element>
    <xsd:element name="Templates" ma:index="31" nillable="true" ma:displayName="Templates" ma:internalName="Templates">
      <xsd:simpleType>
        <xsd:restriction base="dms:Note">
          <xsd:maxLength value="255"/>
        </xsd:restriction>
      </xsd:simpleType>
    </xsd:element>
    <xsd:element name="Teachers" ma:index="3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Invited_Teachers" ma:index="37" nillable="true" ma:displayName="Invited Teachers" ma:internalName="Invited_Teachers">
      <xsd:simpleType>
        <xsd:restriction base="dms:Note">
          <xsd:maxLength value="255"/>
        </xsd:restriction>
      </xsd:simpleType>
    </xsd:element>
    <xsd:element name="Invited_Students" ma:index="38" nillable="true" ma:displayName="Invited Students" ma:internalName="Invited_Students">
      <xsd:simpleType>
        <xsd:restriction base="dms:Note">
          <xsd:maxLength value="255"/>
        </xsd:restriction>
      </xsd:simpleType>
    </xsd:element>
    <xsd:element name="Self_Registration_Enabled" ma:index="39" nillable="true" ma:displayName="Self Registration Enabled" ma:internalName="Self_Registration_Enabled">
      <xsd:simpleType>
        <xsd:restriction base="dms:Boolean"/>
      </xsd:simpleType>
    </xsd:element>
    <xsd:element name="Has_Teacher_Only_SectionGroup" ma:index="40" nillable="true" ma:displayName="Has Teacher Only SectionGroup" ma:internalName="Has_Teacher_Only_SectionGroup">
      <xsd:simpleType>
        <xsd:restriction base="dms:Boolean"/>
      </xsd:simpleType>
    </xsd:element>
    <xsd:element name="Is_Collaboration_Space_Locked" ma:index="41" nillable="true" ma:displayName="Is Collaboration Space Locked" ma:internalName="Is_Collaboration_Space_Locked">
      <xsd:simpleType>
        <xsd:restriction base="dms:Boolean"/>
      </xsd:simpleType>
    </xsd:element>
    <xsd:element name="IsNotebookLocked" ma:index="42"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AppVersion xmlns="8e577f05-df73-4803-a230-1236020edce2" xsi:nil="true"/>
    <Invited_Teachers xmlns="8e577f05-df73-4803-a230-1236020edce2" xsi:nil="true"/>
    <IsNotebookLocked xmlns="8e577f05-df73-4803-a230-1236020edce2" xsi:nil="true"/>
    <Distribution_Groups xmlns="8e577f05-df73-4803-a230-1236020edce2" xsi:nil="true"/>
    <Math_Settings xmlns="8e577f05-df73-4803-a230-1236020edce2" xsi:nil="true"/>
    <Self_Registration_Enabled xmlns="8e577f05-df73-4803-a230-1236020edce2" xsi:nil="true"/>
    <TeamsChannelId xmlns="8e577f05-df73-4803-a230-1236020edce2" xsi:nil="true"/>
    <Students xmlns="8e577f05-df73-4803-a230-1236020edce2">
      <UserInfo>
        <DisplayName/>
        <AccountId xsi:nil="true"/>
        <AccountType/>
      </UserInfo>
    </Students>
    <DefaultSectionNames xmlns="8e577f05-df73-4803-a230-1236020edce2" xsi:nil="true"/>
    <Is_Collaboration_Space_Locked xmlns="8e577f05-df73-4803-a230-1236020edce2" xsi:nil="true"/>
    <_ip_UnifiedCompliancePolicyProperties xmlns="http://schemas.microsoft.com/sharepoint/v3" xsi:nil="true"/>
    <NotebookType xmlns="8e577f05-df73-4803-a230-1236020edce2" xsi:nil="true"/>
    <Teachers xmlns="8e577f05-df73-4803-a230-1236020edce2">
      <UserInfo>
        <DisplayName/>
        <AccountId xsi:nil="true"/>
        <AccountType/>
      </UserInfo>
    </Teachers>
    <Student_Groups xmlns="8e577f05-df73-4803-a230-1236020edce2">
      <UserInfo>
        <DisplayName/>
        <AccountId xsi:nil="true"/>
        <AccountType/>
      </UserInfo>
    </Student_Groups>
    <LMS_Mappings xmlns="8e577f05-df73-4803-a230-1236020edce2" xsi:nil="true"/>
    <Owner xmlns="8e577f05-df73-4803-a230-1236020edce2">
      <UserInfo>
        <DisplayName/>
        <AccountId xsi:nil="true"/>
        <AccountType/>
      </UserInfo>
    </Owner>
    <Has_Teacher_Only_SectionGroup xmlns="8e577f05-df73-4803-a230-1236020edce2" xsi:nil="true"/>
    <Invited_Students xmlns="8e577f05-df73-4803-a230-1236020edce2" xsi:nil="true"/>
    <FolderType xmlns="8e577f05-df73-4803-a230-1236020edce2" xsi:nil="true"/>
    <CultureName xmlns="8e577f05-df73-4803-a230-1236020edce2" xsi:nil="true"/>
    <Templates xmlns="8e577f05-df73-4803-a230-1236020edce2" xsi:nil="true"/>
  </documentManagement>
</p:properties>
</file>

<file path=customXml/itemProps1.xml><?xml version="1.0" encoding="utf-8"?>
<ds:datastoreItem xmlns:ds="http://schemas.openxmlformats.org/officeDocument/2006/customXml" ds:itemID="{D162CD8D-EBA7-457D-89ED-5DEB03B70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8ca8aa-f6c8-42a7-9ff2-be6f4ca0c63a"/>
    <ds:schemaRef ds:uri="8e577f05-df73-4803-a230-1236020edc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EE9620-7A84-4F77-8F5A-FE82C5A7CAA7}">
  <ds:schemaRefs>
    <ds:schemaRef ds:uri="http://schemas.microsoft.com/sharepoint/v3/contenttype/forms"/>
  </ds:schemaRefs>
</ds:datastoreItem>
</file>

<file path=customXml/itemProps3.xml><?xml version="1.0" encoding="utf-8"?>
<ds:datastoreItem xmlns:ds="http://schemas.openxmlformats.org/officeDocument/2006/customXml" ds:itemID="{8E72F1F2-00DA-4768-B081-2F8906DE87E9}">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sharepoint/v3"/>
    <ds:schemaRef ds:uri="http://purl.org/dc/terms/"/>
    <ds:schemaRef ds:uri="b48ca8aa-f6c8-42a7-9ff2-be6f4ca0c63a"/>
    <ds:schemaRef ds:uri="http://schemas.microsoft.com/office/infopath/2007/PartnerControls"/>
    <ds:schemaRef ds:uri="http://www.w3.org/XML/1998/namespace"/>
    <ds:schemaRef ds:uri="8e577f05-df73-4803-a230-1236020edce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3008</Words>
  <Application>Microsoft Office PowerPoint</Application>
  <PresentationFormat>Letter Paper (8.5x11 in)</PresentationFormat>
  <Paragraphs>319</Paragraphs>
  <Slides>35</Slides>
  <Notes>35</Notes>
  <HiddenSlides>0</HiddenSlides>
  <MMClips>35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Biome Light</vt:lpstr>
      <vt:lpstr>Bookman Old Style</vt:lpstr>
      <vt:lpstr>Bree Serif</vt:lpstr>
      <vt:lpstr>Calibri</vt:lpstr>
      <vt:lpstr>Century Gothic</vt:lpstr>
      <vt:lpstr>Georgia</vt:lpstr>
      <vt:lpstr>Maiandra GD</vt:lpstr>
      <vt:lpstr>Wingdings 2</vt:lpstr>
      <vt:lpstr>Kindergarten Diploma</vt:lpstr>
      <vt:lpstr>PowerPoint Presentation</vt:lpstr>
      <vt:lpstr>PowerPoint Presentation</vt:lpstr>
      <vt:lpstr>PowerPoint Presentation</vt:lpstr>
      <vt:lpstr>PowerPoint Presentation</vt:lpstr>
      <vt:lpstr>PowerPoint Presentation</vt:lpstr>
      <vt:lpstr>PowerPoint Presentation</vt:lpstr>
      <vt:lpstr>Please consider…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2020-08-04T13:16:07Z</dcterms:created>
  <dcterms:modified xsi:type="dcterms:W3CDTF">2023-07-06T16:59:35Z</dcterms:modified>
</cp:coreProperties>
</file>